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639" r:id="rId2"/>
    <p:sldId id="694" r:id="rId3"/>
    <p:sldId id="704" r:id="rId4"/>
    <p:sldId id="259" r:id="rId5"/>
    <p:sldId id="702" r:id="rId6"/>
    <p:sldId id="707" r:id="rId7"/>
    <p:sldId id="260" r:id="rId8"/>
    <p:sldId id="708" r:id="rId9"/>
    <p:sldId id="705" r:id="rId10"/>
    <p:sldId id="261" r:id="rId11"/>
    <p:sldId id="706" r:id="rId12"/>
    <p:sldId id="262" r:id="rId13"/>
  </p:sldIdLst>
  <p:sldSz cx="10287000" cy="6858000" type="35mm"/>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pitchFamily="-112"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112"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112"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112"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112" charset="-128"/>
        <a:cs typeface="+mn-cs"/>
      </a:defRPr>
    </a:lvl5pPr>
    <a:lvl6pPr marL="2286000" algn="l" defTabSz="914400" rtl="0" eaLnBrk="1" latinLnBrk="0" hangingPunct="1">
      <a:defRPr kern="1200">
        <a:solidFill>
          <a:schemeClr val="tx1"/>
        </a:solidFill>
        <a:latin typeface="Arial" charset="0"/>
        <a:ea typeface="ＭＳ Ｐゴシック" pitchFamily="-112" charset="-128"/>
        <a:cs typeface="+mn-cs"/>
      </a:defRPr>
    </a:lvl6pPr>
    <a:lvl7pPr marL="2743200" algn="l" defTabSz="914400" rtl="0" eaLnBrk="1" latinLnBrk="0" hangingPunct="1">
      <a:defRPr kern="1200">
        <a:solidFill>
          <a:schemeClr val="tx1"/>
        </a:solidFill>
        <a:latin typeface="Arial" charset="0"/>
        <a:ea typeface="ＭＳ Ｐゴシック" pitchFamily="-112" charset="-128"/>
        <a:cs typeface="+mn-cs"/>
      </a:defRPr>
    </a:lvl7pPr>
    <a:lvl8pPr marL="3200400" algn="l" defTabSz="914400" rtl="0" eaLnBrk="1" latinLnBrk="0" hangingPunct="1">
      <a:defRPr kern="1200">
        <a:solidFill>
          <a:schemeClr val="tx1"/>
        </a:solidFill>
        <a:latin typeface="Arial" charset="0"/>
        <a:ea typeface="ＭＳ Ｐゴシック" pitchFamily="-112" charset="-128"/>
        <a:cs typeface="+mn-cs"/>
      </a:defRPr>
    </a:lvl8pPr>
    <a:lvl9pPr marL="3657600" algn="l" defTabSz="914400" rtl="0" eaLnBrk="1" latinLnBrk="0" hangingPunct="1">
      <a:defRPr kern="1200">
        <a:solidFill>
          <a:schemeClr val="tx1"/>
        </a:solidFill>
        <a:latin typeface="Arial" charset="0"/>
        <a:ea typeface="ＭＳ Ｐゴシック" pitchFamily="-112" charset="-128"/>
        <a:cs typeface="+mn-cs"/>
      </a:defRPr>
    </a:lvl9pPr>
  </p:defaultTextStyle>
  <p:extLst>
    <p:ext uri="{EFAFB233-063F-42B5-8137-9DF3F51BA10A}">
      <p15:sldGuideLst xmlns:p15="http://schemas.microsoft.com/office/powerpoint/2012/main">
        <p15:guide id="1" orient="horz" pos="2160">
          <p15:clr>
            <a:srgbClr val="A4A3A4"/>
          </p15:clr>
        </p15:guide>
        <p15:guide id="2" pos="32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eed Karim Baba Najad Mamaghani" initials="SKBNM" lastIdx="1" clrIdx="0">
    <p:extLst/>
  </p:cmAuthor>
  <p:cmAuthor id="2" name="Saeed Karim Baba Najad Mamaghani" initials="SKBNM [2]" lastIdx="1" clrIdx="1">
    <p:extLst/>
  </p:cmAuthor>
  <p:cmAuthor id="3" name="Nicholas Romano" initials="NR" lastIdx="0"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7D6F"/>
    <a:srgbClr val="1568B3"/>
    <a:srgbClr val="FFFF00"/>
    <a:srgbClr val="FF9900"/>
    <a:srgbClr val="A47B20"/>
    <a:srgbClr val="E3E0DD"/>
    <a:srgbClr val="D39F29"/>
    <a:srgbClr val="968C7F"/>
    <a:srgbClr val="E8E8EF"/>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79507" autoAdjust="0"/>
  </p:normalViewPr>
  <p:slideViewPr>
    <p:cSldViewPr snapToGrid="0">
      <p:cViewPr varScale="1">
        <p:scale>
          <a:sx n="86" d="100"/>
          <a:sy n="86" d="100"/>
        </p:scale>
        <p:origin x="1075" y="58"/>
      </p:cViewPr>
      <p:guideLst>
        <p:guide orient="horz" pos="2160"/>
        <p:guide pos="3240"/>
      </p:guideLst>
    </p:cSldViewPr>
  </p:slideViewPr>
  <p:notesTextViewPr>
    <p:cViewPr>
      <p:scale>
        <a:sx n="125" d="100"/>
        <a:sy n="12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720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2292" name="Rectangle 4"/>
          <p:cNvSpPr>
            <a:spLocks noGrp="1" noRot="1" noChangeAspect="1" noChangeArrowheads="1" noTextEdit="1"/>
          </p:cNvSpPr>
          <p:nvPr>
            <p:ph type="sldImg" idx="2"/>
          </p:nvPr>
        </p:nvSpPr>
        <p:spPr bwMode="auto">
          <a:xfrm>
            <a:off x="857250" y="685800"/>
            <a:ext cx="5143500" cy="3429000"/>
          </a:xfrm>
          <a:prstGeom prst="rect">
            <a:avLst/>
          </a:prstGeom>
          <a:noFill/>
          <a:ln w="9525">
            <a:solidFill>
              <a:srgbClr val="000000"/>
            </a:solidFill>
            <a:miter lim="800000"/>
            <a:headEnd/>
            <a:tailEnd/>
          </a:ln>
        </p:spPr>
      </p:sp>
      <p:sp>
        <p:nvSpPr>
          <p:cNvPr id="1720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20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720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681A54B-1025-4E45-9C57-BE5D1258916F}" type="slidenum">
              <a:rPr lang="en-US"/>
              <a:pPr/>
              <a:t>‹#›</a:t>
            </a:fld>
            <a:endParaRPr lang="en-US"/>
          </a:p>
        </p:txBody>
      </p:sp>
    </p:spTree>
    <p:extLst>
      <p:ext uri="{BB962C8B-B14F-4D97-AF65-F5344CB8AC3E}">
        <p14:creationId xmlns:p14="http://schemas.microsoft.com/office/powerpoint/2010/main" val="1138738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65"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857250" y="685800"/>
            <a:ext cx="5143500" cy="3429000"/>
          </a:xfrm>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EB96141-4DE4-1747-BC6B-2379691B52E1}" type="slidenum">
              <a:rPr lang="en-US"/>
              <a:pPr eaLnBrk="1" hangingPunct="1"/>
              <a:t>1</a:t>
            </a:fld>
            <a:endParaRPr lang="en-US"/>
          </a:p>
        </p:txBody>
      </p:sp>
    </p:spTree>
    <p:extLst>
      <p:ext uri="{BB962C8B-B14F-4D97-AF65-F5344CB8AC3E}">
        <p14:creationId xmlns:p14="http://schemas.microsoft.com/office/powerpoint/2010/main" val="3563750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77000" y="1531938"/>
            <a:ext cx="2057400" cy="46402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1" y="1531938"/>
            <a:ext cx="6019800" cy="46402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1525" y="2130427"/>
            <a:ext cx="8743950" cy="1470025"/>
          </a:xfrm>
        </p:spPr>
        <p:txBody>
          <a:bodyPr/>
          <a:lstStyle/>
          <a:p>
            <a:r>
              <a:rPr lang="en-US"/>
              <a:t>Click to edit Master title style</a:t>
            </a:r>
          </a:p>
        </p:txBody>
      </p:sp>
      <p:sp>
        <p:nvSpPr>
          <p:cNvPr id="3" name="Subtitle 2"/>
          <p:cNvSpPr>
            <a:spLocks noGrp="1"/>
          </p:cNvSpPr>
          <p:nvPr>
            <p:ph type="subTitle" idx="1"/>
          </p:nvPr>
        </p:nvSpPr>
        <p:spPr>
          <a:xfrm>
            <a:off x="1543050" y="3886200"/>
            <a:ext cx="72009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92201" y="1531938"/>
            <a:ext cx="3416300" cy="3268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0900" y="1531938"/>
            <a:ext cx="3416300" cy="3268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 name="AutoShape 71"/>
          <p:cNvSpPr>
            <a:spLocks noChangeAspect="1" noChangeArrowheads="1" noTextEdit="1"/>
          </p:cNvSpPr>
          <p:nvPr userDrawn="1"/>
        </p:nvSpPr>
        <p:spPr bwMode="auto">
          <a:xfrm>
            <a:off x="0" y="0"/>
            <a:ext cx="10287000" cy="6858000"/>
          </a:xfrm>
          <a:prstGeom prst="rect">
            <a:avLst/>
          </a:prstGeom>
          <a:noFill/>
          <a:ln w="9525">
            <a:noFill/>
            <a:miter lim="800000"/>
            <a:headEnd/>
            <a:tailEnd/>
          </a:ln>
        </p:spPr>
        <p:txBody>
          <a:bodyPr/>
          <a:lstStyle/>
          <a:p>
            <a:pPr>
              <a:defRPr/>
            </a:pPr>
            <a:endParaRPr lang="en-US">
              <a:ea typeface="+mn-ea"/>
            </a:endParaRPr>
          </a:p>
        </p:txBody>
      </p:sp>
      <p:sp>
        <p:nvSpPr>
          <p:cNvPr id="1098" name="Rectangle 74"/>
          <p:cNvSpPr>
            <a:spLocks noChangeArrowheads="1"/>
          </p:cNvSpPr>
          <p:nvPr userDrawn="1"/>
        </p:nvSpPr>
        <p:spPr bwMode="auto">
          <a:xfrm>
            <a:off x="0" y="0"/>
            <a:ext cx="10287000" cy="127000"/>
          </a:xfrm>
          <a:prstGeom prst="rect">
            <a:avLst/>
          </a:prstGeom>
          <a:solidFill>
            <a:srgbClr val="2A6EBB"/>
          </a:solidFill>
          <a:ln w="9525">
            <a:noFill/>
            <a:miter lim="800000"/>
            <a:headEnd/>
            <a:tailEnd/>
          </a:ln>
        </p:spPr>
        <p:txBody>
          <a:bodyPr/>
          <a:lstStyle/>
          <a:p>
            <a:endParaRPr lang="en-US"/>
          </a:p>
        </p:txBody>
      </p:sp>
      <p:sp>
        <p:nvSpPr>
          <p:cNvPr id="1028" name="Rectangle 2"/>
          <p:cNvSpPr>
            <a:spLocks noGrp="1" noChangeArrowheads="1"/>
          </p:cNvSpPr>
          <p:nvPr>
            <p:ph type="title"/>
          </p:nvPr>
        </p:nvSpPr>
        <p:spPr bwMode="auto">
          <a:xfrm>
            <a:off x="198439" y="846138"/>
            <a:ext cx="9737726" cy="914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9" name="Rectangle 3"/>
          <p:cNvSpPr>
            <a:spLocks noGrp="1" noChangeArrowheads="1"/>
          </p:cNvSpPr>
          <p:nvPr>
            <p:ph type="body" idx="1"/>
          </p:nvPr>
        </p:nvSpPr>
        <p:spPr bwMode="auto">
          <a:xfrm>
            <a:off x="574675" y="2011363"/>
            <a:ext cx="8890000" cy="32686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A liquam sapien leo. Integer sapien ligula, hendrerit eget, ornare nec, mattis ut, ligula. Mauris convallis accumsan augue! ultrices Morbi vitae? Nulla facilisi. Aenean enim urna, ultrices vel, hendrerit in, tristique id, ipsum.</a:t>
            </a:r>
          </a:p>
          <a:p>
            <a:pPr lvl="1"/>
            <a:r>
              <a:rPr lang="en-US"/>
              <a:t>›Morbi tincidunt dui eget nisi</a:t>
            </a:r>
          </a:p>
          <a:p>
            <a:pPr lvl="2"/>
            <a:r>
              <a:rPr lang="en-US"/>
              <a:t>Cubilia Curae</a:t>
            </a:r>
          </a:p>
          <a:p>
            <a:pPr lvl="3"/>
            <a:r>
              <a:rPr lang="en-US"/>
              <a:t>›Morbi tincidunt dui eget nisi</a:t>
            </a:r>
          </a:p>
        </p:txBody>
      </p:sp>
      <p:pic>
        <p:nvPicPr>
          <p:cNvPr id="1030" name="Picture 7"/>
          <p:cNvPicPr>
            <a:picLocks noChangeAspect="1" noChangeArrowheads="1"/>
          </p:cNvPicPr>
          <p:nvPr userDrawn="1"/>
        </p:nvPicPr>
        <p:blipFill>
          <a:blip r:embed="rId13" cstate="screen"/>
          <a:srcRect/>
          <a:stretch>
            <a:fillRect/>
          </a:stretch>
        </p:blipFill>
        <p:spPr bwMode="auto">
          <a:xfrm>
            <a:off x="0" y="2"/>
            <a:ext cx="10287000" cy="777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8" r:id="rId1"/>
    <p:sldLayoutId id="2147483657" r:id="rId2"/>
    <p:sldLayoutId id="2147483656" r:id="rId3"/>
    <p:sldLayoutId id="2147483655" r:id="rId4"/>
    <p:sldLayoutId id="2147483654" r:id="rId5"/>
    <p:sldLayoutId id="2147483653" r:id="rId6"/>
    <p:sldLayoutId id="2147483652" r:id="rId7"/>
    <p:sldLayoutId id="2147483651" r:id="rId8"/>
    <p:sldLayoutId id="2147483650" r:id="rId9"/>
    <p:sldLayoutId id="2147483649" r:id="rId10"/>
    <p:sldLayoutId id="2147483659" r:id="rId11"/>
  </p:sldLayoutIdLst>
  <p:txStyles>
    <p:titleStyle>
      <a:lvl1pPr algn="l" rtl="0" eaLnBrk="1" fontAlgn="base" hangingPunct="1">
        <a:lnSpc>
          <a:spcPct val="90000"/>
        </a:lnSpc>
        <a:spcBef>
          <a:spcPct val="0"/>
        </a:spcBef>
        <a:spcAft>
          <a:spcPct val="0"/>
        </a:spcAft>
        <a:defRPr sz="3000" b="1">
          <a:solidFill>
            <a:srgbClr val="998B7D"/>
          </a:solidFill>
          <a:latin typeface="+mj-lt"/>
          <a:ea typeface="ＭＳ Ｐゴシック" pitchFamily="-65" charset="-128"/>
          <a:cs typeface="ＭＳ Ｐゴシック" pitchFamily="-65" charset="-128"/>
        </a:defRPr>
      </a:lvl1pPr>
      <a:lvl2pPr algn="l" rtl="0" eaLnBrk="1" fontAlgn="base" hangingPunct="1">
        <a:lnSpc>
          <a:spcPct val="90000"/>
        </a:lnSpc>
        <a:spcBef>
          <a:spcPct val="0"/>
        </a:spcBef>
        <a:spcAft>
          <a:spcPct val="0"/>
        </a:spcAft>
        <a:defRPr sz="3000" b="1">
          <a:solidFill>
            <a:srgbClr val="998B7D"/>
          </a:solidFill>
          <a:latin typeface="Calibri" pitchFamily="34" charset="0"/>
          <a:ea typeface="ＭＳ Ｐゴシック" pitchFamily="-65" charset="-128"/>
          <a:cs typeface="ＭＳ Ｐゴシック" pitchFamily="-65" charset="-128"/>
        </a:defRPr>
      </a:lvl2pPr>
      <a:lvl3pPr algn="l" rtl="0" eaLnBrk="1" fontAlgn="base" hangingPunct="1">
        <a:lnSpc>
          <a:spcPct val="90000"/>
        </a:lnSpc>
        <a:spcBef>
          <a:spcPct val="0"/>
        </a:spcBef>
        <a:spcAft>
          <a:spcPct val="0"/>
        </a:spcAft>
        <a:defRPr sz="3000" b="1">
          <a:solidFill>
            <a:srgbClr val="998B7D"/>
          </a:solidFill>
          <a:latin typeface="Calibri" pitchFamily="34" charset="0"/>
          <a:ea typeface="ＭＳ Ｐゴシック" pitchFamily="-65" charset="-128"/>
          <a:cs typeface="ＭＳ Ｐゴシック" pitchFamily="-65" charset="-128"/>
        </a:defRPr>
      </a:lvl3pPr>
      <a:lvl4pPr algn="l" rtl="0" eaLnBrk="1" fontAlgn="base" hangingPunct="1">
        <a:lnSpc>
          <a:spcPct val="90000"/>
        </a:lnSpc>
        <a:spcBef>
          <a:spcPct val="0"/>
        </a:spcBef>
        <a:spcAft>
          <a:spcPct val="0"/>
        </a:spcAft>
        <a:defRPr sz="3000" b="1">
          <a:solidFill>
            <a:srgbClr val="998B7D"/>
          </a:solidFill>
          <a:latin typeface="Calibri" pitchFamily="34" charset="0"/>
          <a:ea typeface="ＭＳ Ｐゴシック" pitchFamily="-65" charset="-128"/>
          <a:cs typeface="ＭＳ Ｐゴシック" pitchFamily="-65" charset="-128"/>
        </a:defRPr>
      </a:lvl4pPr>
      <a:lvl5pPr algn="l" rtl="0" eaLnBrk="1" fontAlgn="base" hangingPunct="1">
        <a:lnSpc>
          <a:spcPct val="90000"/>
        </a:lnSpc>
        <a:spcBef>
          <a:spcPct val="0"/>
        </a:spcBef>
        <a:spcAft>
          <a:spcPct val="0"/>
        </a:spcAft>
        <a:defRPr sz="3000" b="1">
          <a:solidFill>
            <a:srgbClr val="998B7D"/>
          </a:solidFill>
          <a:latin typeface="Calibri" pitchFamily="34" charset="0"/>
          <a:ea typeface="ＭＳ Ｐゴシック" pitchFamily="-65" charset="-128"/>
          <a:cs typeface="ＭＳ Ｐゴシック" pitchFamily="-65" charset="-128"/>
        </a:defRPr>
      </a:lvl5pPr>
      <a:lvl6pPr marL="457200" algn="l" rtl="0" eaLnBrk="1" fontAlgn="base" hangingPunct="1">
        <a:lnSpc>
          <a:spcPct val="90000"/>
        </a:lnSpc>
        <a:spcBef>
          <a:spcPct val="0"/>
        </a:spcBef>
        <a:spcAft>
          <a:spcPct val="0"/>
        </a:spcAft>
        <a:defRPr sz="3000" b="1">
          <a:solidFill>
            <a:srgbClr val="998B7D"/>
          </a:solidFill>
          <a:latin typeface="Calibri" pitchFamily="34" charset="0"/>
        </a:defRPr>
      </a:lvl6pPr>
      <a:lvl7pPr marL="914400" algn="l" rtl="0" eaLnBrk="1" fontAlgn="base" hangingPunct="1">
        <a:lnSpc>
          <a:spcPct val="90000"/>
        </a:lnSpc>
        <a:spcBef>
          <a:spcPct val="0"/>
        </a:spcBef>
        <a:spcAft>
          <a:spcPct val="0"/>
        </a:spcAft>
        <a:defRPr sz="3000" b="1">
          <a:solidFill>
            <a:srgbClr val="998B7D"/>
          </a:solidFill>
          <a:latin typeface="Calibri" pitchFamily="34" charset="0"/>
        </a:defRPr>
      </a:lvl7pPr>
      <a:lvl8pPr marL="1371600" algn="l" rtl="0" eaLnBrk="1" fontAlgn="base" hangingPunct="1">
        <a:lnSpc>
          <a:spcPct val="90000"/>
        </a:lnSpc>
        <a:spcBef>
          <a:spcPct val="0"/>
        </a:spcBef>
        <a:spcAft>
          <a:spcPct val="0"/>
        </a:spcAft>
        <a:defRPr sz="3000" b="1">
          <a:solidFill>
            <a:srgbClr val="998B7D"/>
          </a:solidFill>
          <a:latin typeface="Calibri" pitchFamily="34" charset="0"/>
        </a:defRPr>
      </a:lvl8pPr>
      <a:lvl9pPr marL="1828800" algn="l" rtl="0" eaLnBrk="1" fontAlgn="base" hangingPunct="1">
        <a:lnSpc>
          <a:spcPct val="90000"/>
        </a:lnSpc>
        <a:spcBef>
          <a:spcPct val="0"/>
        </a:spcBef>
        <a:spcAft>
          <a:spcPct val="0"/>
        </a:spcAft>
        <a:defRPr sz="3000" b="1">
          <a:solidFill>
            <a:srgbClr val="998B7D"/>
          </a:solidFill>
          <a:latin typeface="Calibri" pitchFamily="34" charset="0"/>
        </a:defRPr>
      </a:lvl9pPr>
    </p:titleStyle>
    <p:bodyStyle>
      <a:lvl1pPr marL="342900" indent="-342900" algn="l" rtl="0" eaLnBrk="1" fontAlgn="base" hangingPunct="1">
        <a:spcBef>
          <a:spcPct val="20000"/>
        </a:spcBef>
        <a:spcAft>
          <a:spcPct val="0"/>
        </a:spcAft>
        <a:buClr>
          <a:srgbClr val="1568B3"/>
        </a:buClr>
        <a:buChar char="•"/>
        <a:defRPr sz="2400">
          <a:solidFill>
            <a:schemeClr val="tx1"/>
          </a:solidFill>
          <a:latin typeface="Calibri" pitchFamily="34" charset="0"/>
          <a:ea typeface="ＭＳ Ｐゴシック" pitchFamily="-65" charset="-128"/>
          <a:cs typeface="ＭＳ Ｐゴシック" pitchFamily="-65" charset="-128"/>
        </a:defRPr>
      </a:lvl1pPr>
      <a:lvl2pPr marL="571500" indent="-228600" algn="l" rtl="0" eaLnBrk="1" fontAlgn="base" hangingPunct="1">
        <a:spcBef>
          <a:spcPct val="20000"/>
        </a:spcBef>
        <a:spcAft>
          <a:spcPct val="0"/>
        </a:spcAft>
        <a:buClr>
          <a:srgbClr val="1568B3"/>
        </a:buClr>
        <a:buChar char="•"/>
        <a:defRPr sz="2000">
          <a:solidFill>
            <a:schemeClr val="tx1"/>
          </a:solidFill>
          <a:latin typeface="Calibri" pitchFamily="34" charset="0"/>
          <a:ea typeface="ＭＳ Ｐゴシック" pitchFamily="-65" charset="-128"/>
        </a:defRPr>
      </a:lvl2pPr>
      <a:lvl3pPr marL="1028700" indent="-228600" algn="l" rtl="0" eaLnBrk="1" fontAlgn="base" hangingPunct="1">
        <a:spcBef>
          <a:spcPct val="20000"/>
        </a:spcBef>
        <a:spcAft>
          <a:spcPct val="0"/>
        </a:spcAft>
        <a:buClr>
          <a:srgbClr val="1568B3"/>
        </a:buClr>
        <a:buChar char="•"/>
        <a:defRPr b="1">
          <a:solidFill>
            <a:schemeClr val="tx1"/>
          </a:solidFill>
          <a:latin typeface="+mj-lt"/>
          <a:ea typeface="ＭＳ Ｐゴシック" pitchFamily="-65" charset="-128"/>
        </a:defRPr>
      </a:lvl3pPr>
      <a:lvl4pPr marL="1485900" indent="-228600" algn="l" rtl="0" eaLnBrk="1" fontAlgn="base" hangingPunct="1">
        <a:spcBef>
          <a:spcPct val="20000"/>
        </a:spcBef>
        <a:spcAft>
          <a:spcPct val="0"/>
        </a:spcAft>
        <a:buClr>
          <a:srgbClr val="1568B3"/>
        </a:buClr>
        <a:buChar char="•"/>
        <a:defRPr sz="1400">
          <a:solidFill>
            <a:schemeClr val="tx1"/>
          </a:solidFill>
          <a:latin typeface="Calibri" pitchFamily="34" charset="0"/>
          <a:ea typeface="ＭＳ Ｐゴシック" pitchFamily="-65" charset="-128"/>
        </a:defRPr>
      </a:lvl4pPr>
      <a:lvl5pPr marL="2057400" indent="-228600" algn="l" rtl="0" eaLnBrk="1" fontAlgn="base" hangingPunct="1">
        <a:spcBef>
          <a:spcPct val="20000"/>
        </a:spcBef>
        <a:spcAft>
          <a:spcPct val="0"/>
        </a:spcAft>
        <a:buChar char="»"/>
        <a:defRPr sz="2000">
          <a:solidFill>
            <a:schemeClr val="tx1"/>
          </a:solidFill>
          <a:latin typeface="Arial" charset="0"/>
          <a:ea typeface="ＭＳ Ｐゴシック" pitchFamily="-65" charset="-128"/>
        </a:defRPr>
      </a:lvl5pPr>
      <a:lvl6pPr marL="2514600" indent="-228600" algn="l" rtl="0" eaLnBrk="1" fontAlgn="base" hangingPunct="1">
        <a:spcBef>
          <a:spcPct val="20000"/>
        </a:spcBef>
        <a:spcAft>
          <a:spcPct val="0"/>
        </a:spcAft>
        <a:defRPr sz="2000">
          <a:solidFill>
            <a:schemeClr val="tx1"/>
          </a:solidFill>
          <a:latin typeface="Arial" charset="0"/>
        </a:defRPr>
      </a:lvl6pPr>
      <a:lvl7pPr marL="2971800" indent="-228600" algn="l" rtl="0" eaLnBrk="1" fontAlgn="base" hangingPunct="1">
        <a:spcBef>
          <a:spcPct val="20000"/>
        </a:spcBef>
        <a:spcAft>
          <a:spcPct val="0"/>
        </a:spcAft>
        <a:defRPr sz="2000">
          <a:solidFill>
            <a:schemeClr val="tx1"/>
          </a:solidFill>
          <a:latin typeface="Arial" charset="0"/>
        </a:defRPr>
      </a:lvl7pPr>
      <a:lvl8pPr marL="3429000" indent="-228600" algn="l" rtl="0" eaLnBrk="1" fontAlgn="base" hangingPunct="1">
        <a:spcBef>
          <a:spcPct val="20000"/>
        </a:spcBef>
        <a:spcAft>
          <a:spcPct val="0"/>
        </a:spcAft>
        <a:defRPr sz="2000">
          <a:solidFill>
            <a:schemeClr val="tx1"/>
          </a:solidFill>
          <a:latin typeface="Arial" charset="0"/>
        </a:defRPr>
      </a:lvl8pPr>
      <a:lvl9pPr marL="3886200" indent="-228600" algn="l" rtl="0" eaLnBrk="1" fontAlgn="base" hangingPunct="1">
        <a:spcBef>
          <a:spcPct val="20000"/>
        </a:spcBef>
        <a:spcAft>
          <a:spcPct val="0"/>
        </a:spcAft>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1471614"/>
            <a:ext cx="8743950" cy="1044575"/>
          </a:xfrm>
        </p:spPr>
        <p:txBody>
          <a:bodyPr/>
          <a:lstStyle/>
          <a:p>
            <a:r>
              <a:rPr lang="en-US" sz="3600" dirty="0">
                <a:latin typeface="Calibri" charset="0"/>
                <a:ea typeface="ＭＳ Ｐゴシック" charset="0"/>
                <a:cs typeface="ＭＳ Ｐゴシック" charset="0"/>
              </a:rPr>
              <a:t>Federal Highway Administration</a:t>
            </a:r>
            <a:br>
              <a:rPr lang="en-US" dirty="0">
                <a:latin typeface="Calibri" charset="0"/>
                <a:ea typeface="ＭＳ Ｐゴシック" charset="0"/>
                <a:cs typeface="ＭＳ Ｐゴシック" charset="0"/>
              </a:rPr>
            </a:br>
            <a:r>
              <a:rPr lang="en-US" sz="3600" dirty="0">
                <a:latin typeface="Calibri" charset="0"/>
                <a:ea typeface="ＭＳ Ｐゴシック" charset="0"/>
              </a:rPr>
              <a:t>Engineering &amp; Software Consultants Inc.</a:t>
            </a:r>
            <a:br>
              <a:rPr lang="en-US" sz="4000" dirty="0"/>
            </a:br>
            <a:endParaRPr lang="en-US" sz="4000" dirty="0">
              <a:latin typeface="Calibri" charset="0"/>
              <a:ea typeface="ＭＳ Ｐゴシック" charset="0"/>
              <a:cs typeface="ＭＳ Ｐゴシック" charset="0"/>
            </a:endParaRPr>
          </a:p>
        </p:txBody>
      </p:sp>
      <p:sp>
        <p:nvSpPr>
          <p:cNvPr id="4099" name="Rectangle 205"/>
          <p:cNvSpPr>
            <a:spLocks noChangeArrowheads="1"/>
          </p:cNvSpPr>
          <p:nvPr/>
        </p:nvSpPr>
        <p:spPr bwMode="auto">
          <a:xfrm>
            <a:off x="1429407" y="3720662"/>
            <a:ext cx="94593" cy="1481958"/>
          </a:xfrm>
          <a:prstGeom prst="rect">
            <a:avLst/>
          </a:prstGeom>
          <a:solidFill>
            <a:srgbClr val="968C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00" name="Text Placeholder 2"/>
          <p:cNvSpPr txBox="1">
            <a:spLocks/>
          </p:cNvSpPr>
          <p:nvPr/>
        </p:nvSpPr>
        <p:spPr bwMode="auto">
          <a:xfrm>
            <a:off x="1667031" y="3720662"/>
            <a:ext cx="6460017" cy="1302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20000"/>
              </a:spcBef>
              <a:buClr>
                <a:srgbClr val="1568B3"/>
              </a:buClr>
            </a:pPr>
            <a:endParaRPr lang="en-US" sz="2400" b="1" dirty="0">
              <a:solidFill>
                <a:srgbClr val="1568B3"/>
              </a:solidFill>
            </a:endParaRPr>
          </a:p>
          <a:p>
            <a:pPr>
              <a:spcBef>
                <a:spcPct val="20000"/>
              </a:spcBef>
              <a:buClr>
                <a:srgbClr val="1568B3"/>
              </a:buClr>
            </a:pPr>
            <a:endParaRPr lang="en-US" sz="2400" b="1" dirty="0">
              <a:solidFill>
                <a:srgbClr val="1568B3"/>
              </a:solidFill>
            </a:endParaRPr>
          </a:p>
          <a:p>
            <a:pPr>
              <a:spcBef>
                <a:spcPct val="20000"/>
              </a:spcBef>
              <a:buClr>
                <a:srgbClr val="1568B3"/>
              </a:buClr>
            </a:pPr>
            <a:r>
              <a:rPr lang="en-US" sz="2400" b="1" dirty="0">
                <a:solidFill>
                  <a:srgbClr val="1568B3"/>
                </a:solidFill>
              </a:rPr>
              <a:t>NDE-SHM Integration Project Updates</a:t>
            </a:r>
          </a:p>
          <a:p>
            <a:pPr>
              <a:spcBef>
                <a:spcPct val="20000"/>
              </a:spcBef>
              <a:buClr>
                <a:srgbClr val="1568B3"/>
              </a:buClr>
            </a:pPr>
            <a:endParaRPr lang="en-US" sz="2400" b="1" dirty="0">
              <a:solidFill>
                <a:srgbClr val="1568B3"/>
              </a:solidFill>
            </a:endParaRPr>
          </a:p>
          <a:p>
            <a:pPr>
              <a:spcBef>
                <a:spcPct val="20000"/>
              </a:spcBef>
              <a:buClr>
                <a:srgbClr val="1568B3"/>
              </a:buClr>
            </a:pPr>
            <a:r>
              <a:rPr lang="en-US" sz="2200" b="1" dirty="0">
                <a:solidFill>
                  <a:srgbClr val="A47B20"/>
                </a:solidFill>
              </a:rPr>
              <a:t>F.L. Moon, J. </a:t>
            </a:r>
            <a:r>
              <a:rPr lang="en-US" sz="2200" b="1" dirty="0" err="1">
                <a:solidFill>
                  <a:srgbClr val="A47B20"/>
                </a:solidFill>
              </a:rPr>
              <a:t>Braley</a:t>
            </a:r>
            <a:r>
              <a:rPr lang="en-US" sz="2200" b="1" dirty="0">
                <a:solidFill>
                  <a:srgbClr val="A47B20"/>
                </a:solidFill>
              </a:rPr>
              <a:t>, N. </a:t>
            </a:r>
            <a:r>
              <a:rPr lang="en-US" sz="2200" b="1" dirty="0" err="1">
                <a:solidFill>
                  <a:srgbClr val="A47B20"/>
                </a:solidFill>
              </a:rPr>
              <a:t>Gucunski</a:t>
            </a:r>
            <a:endParaRPr lang="en-US" sz="2200" b="1" dirty="0">
              <a:solidFill>
                <a:srgbClr val="A47B20"/>
              </a:solidFill>
            </a:endParaRPr>
          </a:p>
        </p:txBody>
      </p:sp>
      <p:sp>
        <p:nvSpPr>
          <p:cNvPr id="2" name="TextBox 1"/>
          <p:cNvSpPr txBox="1"/>
          <p:nvPr/>
        </p:nvSpPr>
        <p:spPr>
          <a:xfrm>
            <a:off x="4375356" y="5858381"/>
            <a:ext cx="4306529" cy="369332"/>
          </a:xfrm>
          <a:prstGeom prst="rect">
            <a:avLst/>
          </a:prstGeom>
          <a:noFill/>
        </p:spPr>
        <p:txBody>
          <a:bodyPr wrap="square" rtlCol="0">
            <a:spAutoFit/>
          </a:bodyPr>
          <a:lstStyle/>
          <a:p>
            <a:r>
              <a:rPr lang="en-US" b="1" dirty="0">
                <a:solidFill>
                  <a:srgbClr val="877D6F"/>
                </a:solidFill>
                <a:latin typeface="+mj-lt"/>
              </a:rPr>
              <a:t>September 3, 2019</a:t>
            </a:r>
          </a:p>
        </p:txBody>
      </p:sp>
    </p:spTree>
    <p:extLst>
      <p:ext uri="{BB962C8B-B14F-4D97-AF65-F5344CB8AC3E}">
        <p14:creationId xmlns:p14="http://schemas.microsoft.com/office/powerpoint/2010/main" val="783177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EDFE8E-C7BA-4414-A16A-28B13197D89D}"/>
              </a:ext>
            </a:extLst>
          </p:cNvPr>
          <p:cNvPicPr>
            <a:picLocks noChangeAspect="1"/>
          </p:cNvPicPr>
          <p:nvPr/>
        </p:nvPicPr>
        <p:blipFill>
          <a:blip r:embed="rId2"/>
          <a:stretch>
            <a:fillRect/>
          </a:stretch>
        </p:blipFill>
        <p:spPr>
          <a:xfrm>
            <a:off x="67658" y="1214967"/>
            <a:ext cx="5806537" cy="3712633"/>
          </a:xfrm>
          <a:prstGeom prst="rect">
            <a:avLst/>
          </a:prstGeom>
        </p:spPr>
      </p:pic>
      <p:sp>
        <p:nvSpPr>
          <p:cNvPr id="3" name="Content Placeholder 2">
            <a:extLst>
              <a:ext uri="{FF2B5EF4-FFF2-40B4-BE49-F238E27FC236}">
                <a16:creationId xmlns:a16="http://schemas.microsoft.com/office/drawing/2014/main" id="{E0766B23-78EB-4EA5-A3E7-B8AC8A294B0E}"/>
              </a:ext>
            </a:extLst>
          </p:cNvPr>
          <p:cNvSpPr>
            <a:spLocks noGrp="1"/>
          </p:cNvSpPr>
          <p:nvPr>
            <p:ph idx="1"/>
          </p:nvPr>
        </p:nvSpPr>
        <p:spPr>
          <a:xfrm>
            <a:off x="224375" y="1848087"/>
            <a:ext cx="3463851" cy="1193800"/>
          </a:xfrm>
          <a:solidFill>
            <a:schemeClr val="bg1">
              <a:alpha val="78000"/>
            </a:schemeClr>
          </a:solidFill>
        </p:spPr>
        <p:txBody>
          <a:bodyPr/>
          <a:lstStyle/>
          <a:p>
            <a:r>
              <a:rPr lang="en-US" sz="2300" b="1" dirty="0">
                <a:solidFill>
                  <a:srgbClr val="877D6F"/>
                </a:solidFill>
              </a:rPr>
              <a:t>100 ft. span length</a:t>
            </a:r>
          </a:p>
          <a:p>
            <a:r>
              <a:rPr lang="en-US" sz="2300" b="1" dirty="0">
                <a:solidFill>
                  <a:srgbClr val="877D6F"/>
                </a:solidFill>
              </a:rPr>
              <a:t>8 ft. girder spacing</a:t>
            </a:r>
          </a:p>
          <a:p>
            <a:r>
              <a:rPr lang="en-US" sz="2300" b="1" dirty="0">
                <a:solidFill>
                  <a:srgbClr val="877D6F"/>
                </a:solidFill>
              </a:rPr>
              <a:t>6 girders</a:t>
            </a:r>
          </a:p>
          <a:p>
            <a:endParaRPr lang="en-US" dirty="0"/>
          </a:p>
        </p:txBody>
      </p:sp>
      <p:sp>
        <p:nvSpPr>
          <p:cNvPr id="6" name="Title 1">
            <a:extLst>
              <a:ext uri="{FF2B5EF4-FFF2-40B4-BE49-F238E27FC236}">
                <a16:creationId xmlns:a16="http://schemas.microsoft.com/office/drawing/2014/main" id="{7A6D8122-0BE9-481E-BA9F-DB91627E97B7}"/>
              </a:ext>
            </a:extLst>
          </p:cNvPr>
          <p:cNvSpPr txBox="1">
            <a:spLocks/>
          </p:cNvSpPr>
          <p:nvPr/>
        </p:nvSpPr>
        <p:spPr bwMode="auto">
          <a:xfrm>
            <a:off x="324899" y="933687"/>
            <a:ext cx="9737726" cy="914400"/>
          </a:xfrm>
          <a:prstGeom prst="rect">
            <a:avLst/>
          </a:prstGeom>
          <a:solidFill>
            <a:schemeClr val="bg1">
              <a:alpha val="78000"/>
            </a:schemeClr>
          </a:solid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3000" b="1">
                <a:solidFill>
                  <a:srgbClr val="998B7D"/>
                </a:solidFill>
                <a:latin typeface="+mj-lt"/>
                <a:ea typeface="ＭＳ Ｐゴシック" pitchFamily="-65" charset="-128"/>
                <a:cs typeface="ＭＳ Ｐゴシック" pitchFamily="-65" charset="-128"/>
              </a:defRPr>
            </a:lvl1pPr>
            <a:lvl2pPr algn="l" rtl="0" eaLnBrk="1" fontAlgn="base" hangingPunct="1">
              <a:lnSpc>
                <a:spcPct val="90000"/>
              </a:lnSpc>
              <a:spcBef>
                <a:spcPct val="0"/>
              </a:spcBef>
              <a:spcAft>
                <a:spcPct val="0"/>
              </a:spcAft>
              <a:defRPr sz="3000" b="1">
                <a:solidFill>
                  <a:srgbClr val="998B7D"/>
                </a:solidFill>
                <a:latin typeface="Calibri" pitchFamily="34" charset="0"/>
                <a:ea typeface="ＭＳ Ｐゴシック" pitchFamily="-65" charset="-128"/>
                <a:cs typeface="ＭＳ Ｐゴシック" pitchFamily="-65" charset="-128"/>
              </a:defRPr>
            </a:lvl2pPr>
            <a:lvl3pPr algn="l" rtl="0" eaLnBrk="1" fontAlgn="base" hangingPunct="1">
              <a:lnSpc>
                <a:spcPct val="90000"/>
              </a:lnSpc>
              <a:spcBef>
                <a:spcPct val="0"/>
              </a:spcBef>
              <a:spcAft>
                <a:spcPct val="0"/>
              </a:spcAft>
              <a:defRPr sz="3000" b="1">
                <a:solidFill>
                  <a:srgbClr val="998B7D"/>
                </a:solidFill>
                <a:latin typeface="Calibri" pitchFamily="34" charset="0"/>
                <a:ea typeface="ＭＳ Ｐゴシック" pitchFamily="-65" charset="-128"/>
                <a:cs typeface="ＭＳ Ｐゴシック" pitchFamily="-65" charset="-128"/>
              </a:defRPr>
            </a:lvl3pPr>
            <a:lvl4pPr algn="l" rtl="0" eaLnBrk="1" fontAlgn="base" hangingPunct="1">
              <a:lnSpc>
                <a:spcPct val="90000"/>
              </a:lnSpc>
              <a:spcBef>
                <a:spcPct val="0"/>
              </a:spcBef>
              <a:spcAft>
                <a:spcPct val="0"/>
              </a:spcAft>
              <a:defRPr sz="3000" b="1">
                <a:solidFill>
                  <a:srgbClr val="998B7D"/>
                </a:solidFill>
                <a:latin typeface="Calibri" pitchFamily="34" charset="0"/>
                <a:ea typeface="ＭＳ Ｐゴシック" pitchFamily="-65" charset="-128"/>
                <a:cs typeface="ＭＳ Ｐゴシック" pitchFamily="-65" charset="-128"/>
              </a:defRPr>
            </a:lvl4pPr>
            <a:lvl5pPr algn="l" rtl="0" eaLnBrk="1" fontAlgn="base" hangingPunct="1">
              <a:lnSpc>
                <a:spcPct val="90000"/>
              </a:lnSpc>
              <a:spcBef>
                <a:spcPct val="0"/>
              </a:spcBef>
              <a:spcAft>
                <a:spcPct val="0"/>
              </a:spcAft>
              <a:defRPr sz="3000" b="1">
                <a:solidFill>
                  <a:srgbClr val="998B7D"/>
                </a:solidFill>
                <a:latin typeface="Calibri" pitchFamily="34" charset="0"/>
                <a:ea typeface="ＭＳ Ｐゴシック" pitchFamily="-65" charset="-128"/>
                <a:cs typeface="ＭＳ Ｐゴシック" pitchFamily="-65" charset="-128"/>
              </a:defRPr>
            </a:lvl5pPr>
            <a:lvl6pPr marL="457200" algn="l" rtl="0" eaLnBrk="1" fontAlgn="base" hangingPunct="1">
              <a:lnSpc>
                <a:spcPct val="90000"/>
              </a:lnSpc>
              <a:spcBef>
                <a:spcPct val="0"/>
              </a:spcBef>
              <a:spcAft>
                <a:spcPct val="0"/>
              </a:spcAft>
              <a:defRPr sz="3000" b="1">
                <a:solidFill>
                  <a:srgbClr val="998B7D"/>
                </a:solidFill>
                <a:latin typeface="Calibri" pitchFamily="34" charset="0"/>
              </a:defRPr>
            </a:lvl6pPr>
            <a:lvl7pPr marL="914400" algn="l" rtl="0" eaLnBrk="1" fontAlgn="base" hangingPunct="1">
              <a:lnSpc>
                <a:spcPct val="90000"/>
              </a:lnSpc>
              <a:spcBef>
                <a:spcPct val="0"/>
              </a:spcBef>
              <a:spcAft>
                <a:spcPct val="0"/>
              </a:spcAft>
              <a:defRPr sz="3000" b="1">
                <a:solidFill>
                  <a:srgbClr val="998B7D"/>
                </a:solidFill>
                <a:latin typeface="Calibri" pitchFamily="34" charset="0"/>
              </a:defRPr>
            </a:lvl7pPr>
            <a:lvl8pPr marL="1371600" algn="l" rtl="0" eaLnBrk="1" fontAlgn="base" hangingPunct="1">
              <a:lnSpc>
                <a:spcPct val="90000"/>
              </a:lnSpc>
              <a:spcBef>
                <a:spcPct val="0"/>
              </a:spcBef>
              <a:spcAft>
                <a:spcPct val="0"/>
              </a:spcAft>
              <a:defRPr sz="3000" b="1">
                <a:solidFill>
                  <a:srgbClr val="998B7D"/>
                </a:solidFill>
                <a:latin typeface="Calibri" pitchFamily="34" charset="0"/>
              </a:defRPr>
            </a:lvl8pPr>
            <a:lvl9pPr marL="1828800" algn="l" rtl="0" eaLnBrk="1" fontAlgn="base" hangingPunct="1">
              <a:lnSpc>
                <a:spcPct val="90000"/>
              </a:lnSpc>
              <a:spcBef>
                <a:spcPct val="0"/>
              </a:spcBef>
              <a:spcAft>
                <a:spcPct val="0"/>
              </a:spcAft>
              <a:defRPr sz="3000" b="1">
                <a:solidFill>
                  <a:srgbClr val="998B7D"/>
                </a:solidFill>
                <a:latin typeface="Calibri" pitchFamily="34" charset="0"/>
              </a:defRPr>
            </a:lvl9pPr>
          </a:lstStyle>
          <a:p>
            <a:r>
              <a:rPr lang="en-US" kern="0" dirty="0"/>
              <a:t>FE Modeling for Demand Estimation</a:t>
            </a:r>
          </a:p>
        </p:txBody>
      </p:sp>
      <p:pic>
        <p:nvPicPr>
          <p:cNvPr id="7" name="Picture 6">
            <a:extLst>
              <a:ext uri="{FF2B5EF4-FFF2-40B4-BE49-F238E27FC236}">
                <a16:creationId xmlns:a16="http://schemas.microsoft.com/office/drawing/2014/main" id="{F53BDC9E-EE90-4D03-80B3-506B8E3898DA}"/>
              </a:ext>
            </a:extLst>
          </p:cNvPr>
          <p:cNvPicPr>
            <a:picLocks noChangeAspect="1"/>
          </p:cNvPicPr>
          <p:nvPr/>
        </p:nvPicPr>
        <p:blipFill>
          <a:blip r:embed="rId3"/>
          <a:stretch>
            <a:fillRect/>
          </a:stretch>
        </p:blipFill>
        <p:spPr>
          <a:xfrm>
            <a:off x="6280809" y="4846320"/>
            <a:ext cx="4006191" cy="2011680"/>
          </a:xfrm>
          <a:prstGeom prst="rect">
            <a:avLst/>
          </a:prstGeom>
        </p:spPr>
      </p:pic>
      <p:pic>
        <p:nvPicPr>
          <p:cNvPr id="8" name="Picture 7">
            <a:extLst>
              <a:ext uri="{FF2B5EF4-FFF2-40B4-BE49-F238E27FC236}">
                <a16:creationId xmlns:a16="http://schemas.microsoft.com/office/drawing/2014/main" id="{19A56F2B-1603-4B19-9B3C-F146E01E55BB}"/>
              </a:ext>
            </a:extLst>
          </p:cNvPr>
          <p:cNvPicPr>
            <a:picLocks noChangeAspect="1"/>
          </p:cNvPicPr>
          <p:nvPr/>
        </p:nvPicPr>
        <p:blipFill>
          <a:blip r:embed="rId4"/>
          <a:stretch>
            <a:fillRect/>
          </a:stretch>
        </p:blipFill>
        <p:spPr>
          <a:xfrm>
            <a:off x="193900" y="4846320"/>
            <a:ext cx="4141187" cy="2011680"/>
          </a:xfrm>
          <a:prstGeom prst="rect">
            <a:avLst/>
          </a:prstGeom>
        </p:spPr>
      </p:pic>
      <p:pic>
        <p:nvPicPr>
          <p:cNvPr id="10" name="Picture 9">
            <a:extLst>
              <a:ext uri="{FF2B5EF4-FFF2-40B4-BE49-F238E27FC236}">
                <a16:creationId xmlns:a16="http://schemas.microsoft.com/office/drawing/2014/main" id="{35E62D06-DB47-41B6-A7B0-7B684081582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114" b="95486" l="7071" r="97429">
                        <a14:foregroundMark x1="7071" y1="29275" x2="7071" y2="29275"/>
                        <a14:foregroundMark x1="49954" y1="7250" x2="49954" y2="7250"/>
                        <a14:foregroundMark x1="92746" y1="76334" x2="92746" y2="76334"/>
                        <a14:foregroundMark x1="61433" y1="93844" x2="61433" y2="93844"/>
                        <a14:foregroundMark x1="68871" y1="94254" x2="68871" y2="94254"/>
                        <a14:foregroundMark x1="60239" y1="95486" x2="60239" y2="95486"/>
                        <a14:foregroundMark x1="97429" y1="74555" x2="97429" y2="74555"/>
                      </a14:backgroundRemoval>
                    </a14:imgEffect>
                  </a14:imgLayer>
                </a14:imgProps>
              </a:ext>
            </a:extLst>
          </a:blip>
          <a:stretch>
            <a:fillRect/>
          </a:stretch>
        </p:blipFill>
        <p:spPr>
          <a:xfrm>
            <a:off x="4868739" y="1176542"/>
            <a:ext cx="5350603" cy="3591635"/>
          </a:xfrm>
          <a:prstGeom prst="rect">
            <a:avLst/>
          </a:prstGeom>
        </p:spPr>
      </p:pic>
    </p:spTree>
    <p:extLst>
      <p:ext uri="{BB962C8B-B14F-4D97-AF65-F5344CB8AC3E}">
        <p14:creationId xmlns:p14="http://schemas.microsoft.com/office/powerpoint/2010/main" val="3994164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21171" y="1871696"/>
            <a:ext cx="5155127" cy="3959326"/>
          </a:xfrm>
          <a:prstGeom prst="rect">
            <a:avLst/>
          </a:prstGeom>
        </p:spPr>
      </p:pic>
      <p:sp>
        <p:nvSpPr>
          <p:cNvPr id="2" name="Title 1">
            <a:extLst>
              <a:ext uri="{FF2B5EF4-FFF2-40B4-BE49-F238E27FC236}">
                <a16:creationId xmlns:a16="http://schemas.microsoft.com/office/drawing/2014/main" id="{1AB942F1-2488-41A0-A8A5-53180778790E}"/>
              </a:ext>
            </a:extLst>
          </p:cNvPr>
          <p:cNvSpPr>
            <a:spLocks noGrp="1"/>
          </p:cNvSpPr>
          <p:nvPr>
            <p:ph type="title"/>
          </p:nvPr>
        </p:nvSpPr>
        <p:spPr>
          <a:xfrm>
            <a:off x="324899" y="933687"/>
            <a:ext cx="9737726" cy="914400"/>
          </a:xfrm>
        </p:spPr>
        <p:txBody>
          <a:bodyPr/>
          <a:lstStyle/>
          <a:p>
            <a:r>
              <a:rPr lang="en-US" dirty="0"/>
              <a:t>Next Steps for FE Modeling</a:t>
            </a:r>
          </a:p>
        </p:txBody>
      </p:sp>
      <p:sp>
        <p:nvSpPr>
          <p:cNvPr id="11" name="Content Placeholder 2">
            <a:extLst>
              <a:ext uri="{FF2B5EF4-FFF2-40B4-BE49-F238E27FC236}">
                <a16:creationId xmlns:a16="http://schemas.microsoft.com/office/drawing/2014/main" id="{593CF791-FDAA-4AC6-9648-72F3D4A2A969}"/>
              </a:ext>
            </a:extLst>
          </p:cNvPr>
          <p:cNvSpPr>
            <a:spLocks noGrp="1"/>
          </p:cNvSpPr>
          <p:nvPr>
            <p:ph idx="1"/>
          </p:nvPr>
        </p:nvSpPr>
        <p:spPr>
          <a:xfrm>
            <a:off x="324899" y="1847974"/>
            <a:ext cx="4724575" cy="4504680"/>
          </a:xfrm>
        </p:spPr>
        <p:txBody>
          <a:bodyPr>
            <a:noAutofit/>
          </a:bodyPr>
          <a:lstStyle/>
          <a:p>
            <a:r>
              <a:rPr lang="en-US" sz="2300" b="1" dirty="0">
                <a:solidFill>
                  <a:srgbClr val="877D6F"/>
                </a:solidFill>
              </a:rPr>
              <a:t>Simulate the same defects examined for capacity estimation (delamination, loss of composite action, loss of prestressing strands)</a:t>
            </a:r>
          </a:p>
          <a:p>
            <a:pPr marL="0" indent="0">
              <a:buNone/>
            </a:pPr>
            <a:endParaRPr lang="en-US" sz="2300" b="1" dirty="0">
              <a:solidFill>
                <a:srgbClr val="877D6F"/>
              </a:solidFill>
            </a:endParaRPr>
          </a:p>
          <a:p>
            <a:r>
              <a:rPr lang="en-US" sz="2300" b="1" dirty="0">
                <a:solidFill>
                  <a:srgbClr val="877D6F"/>
                </a:solidFill>
              </a:rPr>
              <a:t>Quantify the influence of the defects on element-level demands</a:t>
            </a:r>
          </a:p>
          <a:p>
            <a:pPr lvl="1"/>
            <a:r>
              <a:rPr lang="en-US" sz="1900" b="1" dirty="0">
                <a:solidFill>
                  <a:srgbClr val="877D6F"/>
                </a:solidFill>
              </a:rPr>
              <a:t>HL-93 loading for load rating</a:t>
            </a:r>
          </a:p>
          <a:p>
            <a:pPr lvl="1"/>
            <a:r>
              <a:rPr lang="en-US" sz="1900" b="1" dirty="0">
                <a:solidFill>
                  <a:srgbClr val="877D6F"/>
                </a:solidFill>
              </a:rPr>
              <a:t>Flexural demands at midspan and quarter span </a:t>
            </a:r>
          </a:p>
          <a:p>
            <a:endParaRPr lang="en-US" sz="2300" b="1" dirty="0">
              <a:solidFill>
                <a:srgbClr val="877D6F"/>
              </a:solidFill>
            </a:endParaRPr>
          </a:p>
          <a:p>
            <a:endParaRPr lang="en-US" sz="2300" b="1" dirty="0">
              <a:solidFill>
                <a:srgbClr val="877D6F"/>
              </a:solidFill>
            </a:endParaRPr>
          </a:p>
          <a:p>
            <a:endParaRPr lang="en-US" sz="2300" b="1" dirty="0">
              <a:solidFill>
                <a:srgbClr val="877D6F"/>
              </a:solidFill>
            </a:endParaRPr>
          </a:p>
        </p:txBody>
      </p:sp>
      <p:sp>
        <p:nvSpPr>
          <p:cNvPr id="3" name="TextBox 2"/>
          <p:cNvSpPr txBox="1"/>
          <p:nvPr/>
        </p:nvSpPr>
        <p:spPr>
          <a:xfrm>
            <a:off x="7983973" y="5922218"/>
            <a:ext cx="2303027" cy="584775"/>
          </a:xfrm>
          <a:prstGeom prst="rect">
            <a:avLst/>
          </a:prstGeom>
          <a:noFill/>
        </p:spPr>
        <p:txBody>
          <a:bodyPr wrap="square" rtlCol="0">
            <a:spAutoFit/>
          </a:bodyPr>
          <a:lstStyle/>
          <a:p>
            <a:r>
              <a:rPr lang="en-US" sz="1600" b="1" dirty="0" err="1">
                <a:solidFill>
                  <a:srgbClr val="1568B3"/>
                </a:solidFill>
                <a:latin typeface="+mj-lt"/>
              </a:rPr>
              <a:t>Delaminations</a:t>
            </a:r>
            <a:r>
              <a:rPr lang="en-US" sz="1600" b="1" dirty="0">
                <a:solidFill>
                  <a:srgbClr val="1568B3"/>
                </a:solidFill>
                <a:latin typeface="+mj-lt"/>
              </a:rPr>
              <a:t> at mid-span center and edge</a:t>
            </a:r>
          </a:p>
        </p:txBody>
      </p:sp>
      <p:sp>
        <p:nvSpPr>
          <p:cNvPr id="5" name="TextBox 4"/>
          <p:cNvSpPr txBox="1"/>
          <p:nvPr/>
        </p:nvSpPr>
        <p:spPr>
          <a:xfrm>
            <a:off x="7861659" y="1229688"/>
            <a:ext cx="2247089" cy="1077218"/>
          </a:xfrm>
          <a:prstGeom prst="rect">
            <a:avLst/>
          </a:prstGeom>
          <a:noFill/>
        </p:spPr>
        <p:txBody>
          <a:bodyPr wrap="square" rtlCol="0">
            <a:spAutoFit/>
          </a:bodyPr>
          <a:lstStyle/>
          <a:p>
            <a:r>
              <a:rPr lang="en-US" sz="1600" b="1" dirty="0">
                <a:solidFill>
                  <a:srgbClr val="1568B3"/>
                </a:solidFill>
                <a:latin typeface="+mj-lt"/>
              </a:rPr>
              <a:t>Loss of composite action at girder ends and mid-span</a:t>
            </a:r>
          </a:p>
          <a:p>
            <a:endParaRPr lang="en-US" sz="1600" b="1" dirty="0">
              <a:solidFill>
                <a:srgbClr val="1568B3"/>
              </a:solidFill>
              <a:latin typeface="+mj-lt"/>
            </a:endParaRPr>
          </a:p>
        </p:txBody>
      </p:sp>
      <p:sp>
        <p:nvSpPr>
          <p:cNvPr id="7" name="TextBox 6"/>
          <p:cNvSpPr txBox="1"/>
          <p:nvPr/>
        </p:nvSpPr>
        <p:spPr>
          <a:xfrm>
            <a:off x="5357516" y="5490403"/>
            <a:ext cx="1964179" cy="584775"/>
          </a:xfrm>
          <a:prstGeom prst="rect">
            <a:avLst/>
          </a:prstGeom>
          <a:noFill/>
        </p:spPr>
        <p:txBody>
          <a:bodyPr wrap="square" rtlCol="0">
            <a:spAutoFit/>
          </a:bodyPr>
          <a:lstStyle/>
          <a:p>
            <a:r>
              <a:rPr lang="en-US" sz="1600" b="1" dirty="0">
                <a:solidFill>
                  <a:srgbClr val="1568B3"/>
                </a:solidFill>
                <a:latin typeface="+mj-lt"/>
              </a:rPr>
              <a:t>Loss of </a:t>
            </a:r>
            <a:r>
              <a:rPr lang="en-US" sz="1600" b="1" dirty="0" err="1">
                <a:solidFill>
                  <a:srgbClr val="1568B3"/>
                </a:solidFill>
                <a:latin typeface="+mj-lt"/>
              </a:rPr>
              <a:t>prestressing</a:t>
            </a:r>
            <a:r>
              <a:rPr lang="en-US" sz="1600" b="1" dirty="0">
                <a:solidFill>
                  <a:srgbClr val="1568B3"/>
                </a:solidFill>
                <a:latin typeface="+mj-lt"/>
              </a:rPr>
              <a:t> strands at mid-span</a:t>
            </a:r>
          </a:p>
        </p:txBody>
      </p:sp>
      <p:cxnSp>
        <p:nvCxnSpPr>
          <p:cNvPr id="8" name="Straight Connector 7"/>
          <p:cNvCxnSpPr/>
          <p:nvPr/>
        </p:nvCxnSpPr>
        <p:spPr>
          <a:xfrm flipV="1">
            <a:off x="6215974" y="5019472"/>
            <a:ext cx="437745" cy="488385"/>
          </a:xfrm>
          <a:prstGeom prst="line">
            <a:avLst/>
          </a:prstGeom>
          <a:ln w="38100">
            <a:solidFill>
              <a:srgbClr val="FF9900"/>
            </a:solidFill>
          </a:ln>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7675931" y="4679004"/>
            <a:ext cx="971959" cy="1246798"/>
          </a:xfrm>
          <a:prstGeom prst="line">
            <a:avLst/>
          </a:prstGeom>
          <a:ln w="38100">
            <a:solidFill>
              <a:srgbClr val="FF9900"/>
            </a:solidFill>
            <a:headEnd type="none"/>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8720846" y="4046706"/>
            <a:ext cx="141051" cy="1875512"/>
          </a:xfrm>
          <a:prstGeom prst="line">
            <a:avLst/>
          </a:prstGeom>
          <a:ln w="38100">
            <a:solidFill>
              <a:srgbClr val="FF9900"/>
            </a:solidFill>
            <a:headEnd type="none"/>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8364489" y="2108329"/>
            <a:ext cx="127758" cy="1386109"/>
          </a:xfrm>
          <a:prstGeom prst="line">
            <a:avLst/>
          </a:prstGeom>
          <a:ln w="38100">
            <a:solidFill>
              <a:srgbClr val="FF9900"/>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838791" y="2093510"/>
            <a:ext cx="354415" cy="368421"/>
          </a:xfrm>
          <a:prstGeom prst="line">
            <a:avLst/>
          </a:prstGeom>
          <a:ln w="38100">
            <a:solidFill>
              <a:srgbClr val="FF9900"/>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981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C4AD9-90B4-4B18-924B-4BD620E6CC30}"/>
              </a:ext>
            </a:extLst>
          </p:cNvPr>
          <p:cNvSpPr>
            <a:spLocks noGrp="1"/>
          </p:cNvSpPr>
          <p:nvPr>
            <p:ph type="title"/>
          </p:nvPr>
        </p:nvSpPr>
        <p:spPr/>
        <p:txBody>
          <a:bodyPr/>
          <a:lstStyle/>
          <a:p>
            <a:r>
              <a:rPr lang="en-US" dirty="0"/>
              <a:t>Schedule</a:t>
            </a:r>
          </a:p>
        </p:txBody>
      </p:sp>
      <p:pic>
        <p:nvPicPr>
          <p:cNvPr id="4" name="Picture 3">
            <a:extLst>
              <a:ext uri="{FF2B5EF4-FFF2-40B4-BE49-F238E27FC236}">
                <a16:creationId xmlns:a16="http://schemas.microsoft.com/office/drawing/2014/main" id="{EDAE4B89-8D90-4CEA-88C1-1FFEA82BF754}"/>
              </a:ext>
            </a:extLst>
          </p:cNvPr>
          <p:cNvPicPr>
            <a:picLocks noChangeAspect="1"/>
          </p:cNvPicPr>
          <p:nvPr/>
        </p:nvPicPr>
        <p:blipFill>
          <a:blip r:embed="rId2"/>
          <a:stretch>
            <a:fillRect/>
          </a:stretch>
        </p:blipFill>
        <p:spPr>
          <a:xfrm>
            <a:off x="1181100" y="1902781"/>
            <a:ext cx="7924800" cy="4419600"/>
          </a:xfrm>
          <a:prstGeom prst="rect">
            <a:avLst/>
          </a:prstGeom>
        </p:spPr>
      </p:pic>
      <p:sp>
        <p:nvSpPr>
          <p:cNvPr id="5" name="Rectangle 4">
            <a:extLst>
              <a:ext uri="{FF2B5EF4-FFF2-40B4-BE49-F238E27FC236}">
                <a16:creationId xmlns:a16="http://schemas.microsoft.com/office/drawing/2014/main" id="{E5F5DB7D-F4FC-4232-BD81-DA1FC42CFEAA}"/>
              </a:ext>
            </a:extLst>
          </p:cNvPr>
          <p:cNvSpPr/>
          <p:nvPr/>
        </p:nvSpPr>
        <p:spPr>
          <a:xfrm>
            <a:off x="1181101" y="2107031"/>
            <a:ext cx="7924800" cy="813722"/>
          </a:xfrm>
          <a:prstGeom prst="rect">
            <a:avLst/>
          </a:pr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10202A-8750-46E6-ABD7-53938378C6D9}"/>
              </a:ext>
            </a:extLst>
          </p:cNvPr>
          <p:cNvSpPr/>
          <p:nvPr/>
        </p:nvSpPr>
        <p:spPr>
          <a:xfrm>
            <a:off x="306741" y="6559391"/>
            <a:ext cx="1128407" cy="194553"/>
          </a:xfrm>
          <a:prstGeom prst="rect">
            <a:avLst/>
          </a:pr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58030EB-6A1C-43B7-91BC-5E900F7BBB88}"/>
              </a:ext>
            </a:extLst>
          </p:cNvPr>
          <p:cNvSpPr txBox="1"/>
          <p:nvPr/>
        </p:nvSpPr>
        <p:spPr>
          <a:xfrm>
            <a:off x="1435148" y="6518167"/>
            <a:ext cx="1673158" cy="276999"/>
          </a:xfrm>
          <a:prstGeom prst="rect">
            <a:avLst/>
          </a:prstGeom>
          <a:noFill/>
        </p:spPr>
        <p:txBody>
          <a:bodyPr wrap="square" rtlCol="0">
            <a:spAutoFit/>
          </a:bodyPr>
          <a:lstStyle/>
          <a:p>
            <a:r>
              <a:rPr lang="en-US" sz="1200" b="1" i="1" dirty="0">
                <a:latin typeface="+mj-lt"/>
              </a:rPr>
              <a:t>Completed</a:t>
            </a:r>
          </a:p>
        </p:txBody>
      </p:sp>
    </p:spTree>
    <p:extLst>
      <p:ext uri="{BB962C8B-B14F-4D97-AF65-F5344CB8AC3E}">
        <p14:creationId xmlns:p14="http://schemas.microsoft.com/office/powerpoint/2010/main" val="1144494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31B3A-BF62-451C-A2D7-FD49C7201A9C}"/>
              </a:ext>
            </a:extLst>
          </p:cNvPr>
          <p:cNvSpPr>
            <a:spLocks noGrp="1"/>
          </p:cNvSpPr>
          <p:nvPr>
            <p:ph type="title"/>
          </p:nvPr>
        </p:nvSpPr>
        <p:spPr>
          <a:xfrm>
            <a:off x="778542" y="930007"/>
            <a:ext cx="9737726" cy="470672"/>
          </a:xfrm>
        </p:spPr>
        <p:txBody>
          <a:bodyPr/>
          <a:lstStyle/>
          <a:p>
            <a:r>
              <a:rPr lang="en-US" dirty="0"/>
              <a:t>Task 2.1. Numerical Simulation (Sensitivity Analysis)</a:t>
            </a:r>
          </a:p>
        </p:txBody>
      </p:sp>
      <p:cxnSp>
        <p:nvCxnSpPr>
          <p:cNvPr id="8" name="Straight Connector 7"/>
          <p:cNvCxnSpPr/>
          <p:nvPr/>
        </p:nvCxnSpPr>
        <p:spPr>
          <a:xfrm flipH="1">
            <a:off x="2654710" y="1405300"/>
            <a:ext cx="2481418" cy="885616"/>
          </a:xfrm>
          <a:prstGeom prst="line">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035152" y="2290916"/>
            <a:ext cx="3239115" cy="646331"/>
          </a:xfrm>
          <a:prstGeom prst="rect">
            <a:avLst/>
          </a:prstGeom>
        </p:spPr>
        <p:txBody>
          <a:bodyPr wrap="square">
            <a:spAutoFit/>
          </a:bodyPr>
          <a:lstStyle/>
          <a:p>
            <a:pPr algn="ctr"/>
            <a:r>
              <a:rPr lang="en-US" dirty="0">
                <a:solidFill>
                  <a:srgbClr val="00000A"/>
                </a:solidFill>
                <a:latin typeface="Calibri" panose="020F0502020204030204" pitchFamily="34" charset="0"/>
                <a:ea typeface="Times New Roman" panose="02020603050405020304" pitchFamily="18" charset="0"/>
                <a:cs typeface="Arial" panose="020B0604020202020204" pitchFamily="34" charset="0"/>
              </a:rPr>
              <a:t>Influence of Local Deterioration on Structural Demands</a:t>
            </a:r>
            <a:endParaRPr lang="en-US" dirty="0"/>
          </a:p>
        </p:txBody>
      </p:sp>
      <p:cxnSp>
        <p:nvCxnSpPr>
          <p:cNvPr id="12" name="Straight Arrow Connector 11"/>
          <p:cNvCxnSpPr>
            <a:stCxn id="9" idx="2"/>
            <a:endCxn id="9" idx="2"/>
          </p:cNvCxnSpPr>
          <p:nvPr/>
        </p:nvCxnSpPr>
        <p:spPr>
          <a:xfrm>
            <a:off x="2654710" y="293724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a:stretch>
            <a:fillRect/>
          </a:stretch>
        </p:blipFill>
        <p:spPr>
          <a:xfrm>
            <a:off x="0" y="3090044"/>
            <a:ext cx="2428568" cy="1465638"/>
          </a:xfrm>
          <a:prstGeom prst="rect">
            <a:avLst/>
          </a:prstGeom>
        </p:spPr>
      </p:pic>
      <p:pic>
        <p:nvPicPr>
          <p:cNvPr id="14" name="Picture 13"/>
          <p:cNvPicPr>
            <a:picLocks noChangeAspect="1"/>
          </p:cNvPicPr>
          <p:nvPr/>
        </p:nvPicPr>
        <p:blipFill>
          <a:blip r:embed="rId3"/>
          <a:stretch>
            <a:fillRect/>
          </a:stretch>
        </p:blipFill>
        <p:spPr>
          <a:xfrm>
            <a:off x="2428568" y="3090044"/>
            <a:ext cx="2654710" cy="1619823"/>
          </a:xfrm>
          <a:prstGeom prst="rect">
            <a:avLst/>
          </a:prstGeom>
        </p:spPr>
      </p:pic>
      <p:pic>
        <p:nvPicPr>
          <p:cNvPr id="15" name="Picture 14"/>
          <p:cNvPicPr>
            <a:picLocks noChangeAspect="1"/>
          </p:cNvPicPr>
          <p:nvPr/>
        </p:nvPicPr>
        <p:blipFill>
          <a:blip r:embed="rId4"/>
          <a:stretch>
            <a:fillRect/>
          </a:stretch>
        </p:blipFill>
        <p:spPr>
          <a:xfrm>
            <a:off x="2599308" y="4961078"/>
            <a:ext cx="2313229" cy="1370478"/>
          </a:xfrm>
          <a:prstGeom prst="rect">
            <a:avLst/>
          </a:prstGeom>
        </p:spPr>
      </p:pic>
      <p:pic>
        <p:nvPicPr>
          <p:cNvPr id="16" name="Picture 15"/>
          <p:cNvPicPr>
            <a:picLocks noChangeAspect="1"/>
          </p:cNvPicPr>
          <p:nvPr/>
        </p:nvPicPr>
        <p:blipFill>
          <a:blip r:embed="rId5"/>
          <a:stretch>
            <a:fillRect/>
          </a:stretch>
        </p:blipFill>
        <p:spPr>
          <a:xfrm>
            <a:off x="188607" y="4961078"/>
            <a:ext cx="2310581" cy="1370478"/>
          </a:xfrm>
          <a:prstGeom prst="rect">
            <a:avLst/>
          </a:prstGeom>
        </p:spPr>
      </p:pic>
      <p:cxnSp>
        <p:nvCxnSpPr>
          <p:cNvPr id="18" name="Straight Connector 17"/>
          <p:cNvCxnSpPr/>
          <p:nvPr/>
        </p:nvCxnSpPr>
        <p:spPr>
          <a:xfrm>
            <a:off x="5136128" y="1405300"/>
            <a:ext cx="2464207" cy="885616"/>
          </a:xfrm>
          <a:prstGeom prst="line">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997989" y="2290916"/>
            <a:ext cx="3239115" cy="646331"/>
          </a:xfrm>
          <a:prstGeom prst="rect">
            <a:avLst/>
          </a:prstGeom>
        </p:spPr>
        <p:txBody>
          <a:bodyPr wrap="square">
            <a:spAutoFit/>
          </a:bodyPr>
          <a:lstStyle/>
          <a:p>
            <a:pPr algn="ctr"/>
            <a:r>
              <a:rPr lang="en-US" dirty="0">
                <a:solidFill>
                  <a:srgbClr val="00000A"/>
                </a:solidFill>
                <a:latin typeface="Calibri" panose="020F0502020204030204" pitchFamily="34" charset="0"/>
                <a:ea typeface="Times New Roman" panose="02020603050405020304" pitchFamily="18" charset="0"/>
                <a:cs typeface="Arial" panose="020B0604020202020204" pitchFamily="34" charset="0"/>
              </a:rPr>
              <a:t>Influence of Deterioration on Structural Capacity</a:t>
            </a:r>
            <a:endParaRPr lang="en-US" dirty="0"/>
          </a:p>
        </p:txBody>
      </p:sp>
      <p:pic>
        <p:nvPicPr>
          <p:cNvPr id="24" name="Picture 23">
            <a:extLst>
              <a:ext uri="{FF2B5EF4-FFF2-40B4-BE49-F238E27FC236}">
                <a16:creationId xmlns:a16="http://schemas.microsoft.com/office/drawing/2014/main" id="{BF37EF1E-99F0-D747-8888-F30563EDE1A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428" t="7096" r="4155" b="8524"/>
          <a:stretch/>
        </p:blipFill>
        <p:spPr>
          <a:xfrm>
            <a:off x="5997989" y="3008886"/>
            <a:ext cx="3244645" cy="3401961"/>
          </a:xfrm>
          <a:prstGeom prst="rect">
            <a:avLst/>
          </a:prstGeom>
        </p:spPr>
      </p:pic>
    </p:spTree>
    <p:extLst>
      <p:ext uri="{BB962C8B-B14F-4D97-AF65-F5344CB8AC3E}">
        <p14:creationId xmlns:p14="http://schemas.microsoft.com/office/powerpoint/2010/main" val="282071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942F1-2488-41A0-A8A5-53180778790E}"/>
              </a:ext>
            </a:extLst>
          </p:cNvPr>
          <p:cNvSpPr>
            <a:spLocks noGrp="1"/>
          </p:cNvSpPr>
          <p:nvPr>
            <p:ph type="title"/>
          </p:nvPr>
        </p:nvSpPr>
        <p:spPr>
          <a:xfrm>
            <a:off x="324899" y="933687"/>
            <a:ext cx="9737726" cy="914400"/>
          </a:xfrm>
        </p:spPr>
        <p:txBody>
          <a:bodyPr/>
          <a:lstStyle/>
          <a:p>
            <a:r>
              <a:rPr lang="en-US" dirty="0"/>
              <a:t>Simulation of Deterioration for Capacity </a:t>
            </a:r>
          </a:p>
        </p:txBody>
      </p:sp>
      <p:sp>
        <p:nvSpPr>
          <p:cNvPr id="11" name="Content Placeholder 2">
            <a:extLst>
              <a:ext uri="{FF2B5EF4-FFF2-40B4-BE49-F238E27FC236}">
                <a16:creationId xmlns:a16="http://schemas.microsoft.com/office/drawing/2014/main" id="{593CF791-FDAA-4AC6-9648-72F3D4A2A969}"/>
              </a:ext>
            </a:extLst>
          </p:cNvPr>
          <p:cNvSpPr>
            <a:spLocks noGrp="1"/>
          </p:cNvSpPr>
          <p:nvPr>
            <p:ph idx="1"/>
          </p:nvPr>
        </p:nvSpPr>
        <p:spPr>
          <a:xfrm>
            <a:off x="757493" y="1556257"/>
            <a:ext cx="8872538" cy="4886291"/>
          </a:xfrm>
        </p:spPr>
        <p:txBody>
          <a:bodyPr>
            <a:noAutofit/>
          </a:bodyPr>
          <a:lstStyle/>
          <a:p>
            <a:r>
              <a:rPr lang="en-US" sz="2500" b="1" dirty="0">
                <a:solidFill>
                  <a:srgbClr val="877D6F"/>
                </a:solidFill>
              </a:rPr>
              <a:t>Perform parametric studies to quantify the level of deterioration and bridge-specific characteristics that should be examined for the NDE-SHM integration strategies</a:t>
            </a:r>
          </a:p>
          <a:p>
            <a:endParaRPr lang="en-US" sz="1000" b="1" dirty="0">
              <a:solidFill>
                <a:srgbClr val="877D6F"/>
              </a:solidFill>
            </a:endParaRPr>
          </a:p>
          <a:p>
            <a:r>
              <a:rPr lang="en-US" sz="2500" b="1" dirty="0">
                <a:solidFill>
                  <a:srgbClr val="877D6F"/>
                </a:solidFill>
              </a:rPr>
              <a:t>Key bridge parameters include:</a:t>
            </a:r>
          </a:p>
          <a:p>
            <a:pPr lvl="1"/>
            <a:r>
              <a:rPr lang="en-US" sz="2100" b="1" dirty="0">
                <a:solidFill>
                  <a:srgbClr val="877D6F"/>
                </a:solidFill>
              </a:rPr>
              <a:t>Span length (50-150 ft.)</a:t>
            </a:r>
          </a:p>
          <a:p>
            <a:pPr lvl="1"/>
            <a:r>
              <a:rPr lang="en-US" sz="2100" b="1" dirty="0">
                <a:solidFill>
                  <a:srgbClr val="877D6F"/>
                </a:solidFill>
              </a:rPr>
              <a:t>Girder spacing (6 – 12 ft.)</a:t>
            </a:r>
          </a:p>
          <a:p>
            <a:pPr lvl="1"/>
            <a:r>
              <a:rPr lang="en-US" sz="2100" b="1" dirty="0">
                <a:solidFill>
                  <a:srgbClr val="877D6F"/>
                </a:solidFill>
              </a:rPr>
              <a:t>Bridge Type (Steel multi-girder, PS Concrete multi-girder)</a:t>
            </a:r>
          </a:p>
          <a:p>
            <a:pPr lvl="1"/>
            <a:endParaRPr lang="en-US" sz="1000" b="1" dirty="0">
              <a:solidFill>
                <a:srgbClr val="877D6F"/>
              </a:solidFill>
            </a:endParaRPr>
          </a:p>
          <a:p>
            <a:r>
              <a:rPr lang="en-US" sz="2500" b="1" dirty="0">
                <a:solidFill>
                  <a:srgbClr val="877D6F"/>
                </a:solidFill>
              </a:rPr>
              <a:t>Key defect parameters</a:t>
            </a:r>
          </a:p>
          <a:p>
            <a:pPr lvl="1"/>
            <a:r>
              <a:rPr lang="en-US" sz="2100" b="1" dirty="0">
                <a:solidFill>
                  <a:srgbClr val="877D6F"/>
                </a:solidFill>
              </a:rPr>
              <a:t>Delamination depth (2 – 4 in.)</a:t>
            </a:r>
          </a:p>
          <a:p>
            <a:pPr lvl="1"/>
            <a:r>
              <a:rPr lang="en-US" sz="2100" b="1" dirty="0">
                <a:solidFill>
                  <a:srgbClr val="877D6F"/>
                </a:solidFill>
              </a:rPr>
              <a:t>Loss of composite action (0, 50%, 100%)</a:t>
            </a:r>
          </a:p>
          <a:p>
            <a:pPr lvl="1"/>
            <a:r>
              <a:rPr lang="en-US" sz="2100" b="1" dirty="0">
                <a:solidFill>
                  <a:srgbClr val="877D6F"/>
                </a:solidFill>
              </a:rPr>
              <a:t>Loss of </a:t>
            </a:r>
            <a:r>
              <a:rPr lang="en-US" sz="2100" b="1" dirty="0" err="1">
                <a:solidFill>
                  <a:srgbClr val="877D6F"/>
                </a:solidFill>
              </a:rPr>
              <a:t>prestressing</a:t>
            </a:r>
            <a:r>
              <a:rPr lang="en-US" sz="2100" b="1" dirty="0">
                <a:solidFill>
                  <a:srgbClr val="877D6F"/>
                </a:solidFill>
              </a:rPr>
              <a:t> strands (1-3 strands) </a:t>
            </a:r>
          </a:p>
          <a:p>
            <a:endParaRPr lang="en-US" sz="2500" b="1" dirty="0">
              <a:solidFill>
                <a:srgbClr val="877D6F"/>
              </a:solidFill>
            </a:endParaRPr>
          </a:p>
          <a:p>
            <a:endParaRPr lang="en-US" sz="2500" b="1" dirty="0">
              <a:solidFill>
                <a:srgbClr val="877D6F"/>
              </a:solidFill>
            </a:endParaRPr>
          </a:p>
          <a:p>
            <a:endParaRPr lang="en-US" sz="2500" b="1" dirty="0">
              <a:solidFill>
                <a:srgbClr val="877D6F"/>
              </a:solidFill>
            </a:endParaRPr>
          </a:p>
        </p:txBody>
      </p:sp>
    </p:spTree>
    <p:extLst>
      <p:ext uri="{BB962C8B-B14F-4D97-AF65-F5344CB8AC3E}">
        <p14:creationId xmlns:p14="http://schemas.microsoft.com/office/powerpoint/2010/main" val="2798445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F2F67-395A-474F-8DA1-2145BB5209BA}"/>
              </a:ext>
            </a:extLst>
          </p:cNvPr>
          <p:cNvSpPr>
            <a:spLocks noGrp="1"/>
          </p:cNvSpPr>
          <p:nvPr>
            <p:ph type="title"/>
          </p:nvPr>
        </p:nvSpPr>
        <p:spPr/>
        <p:txBody>
          <a:bodyPr/>
          <a:lstStyle/>
          <a:p>
            <a:r>
              <a:rPr lang="en-US" dirty="0"/>
              <a:t>Implementation of Fiber Model for Parametric Studies</a:t>
            </a:r>
          </a:p>
        </p:txBody>
      </p:sp>
      <p:sp>
        <p:nvSpPr>
          <p:cNvPr id="3" name="Content Placeholder 2">
            <a:extLst>
              <a:ext uri="{FF2B5EF4-FFF2-40B4-BE49-F238E27FC236}">
                <a16:creationId xmlns:a16="http://schemas.microsoft.com/office/drawing/2014/main" id="{4A59518C-1C28-454B-9606-709BAB63BE26}"/>
              </a:ext>
            </a:extLst>
          </p:cNvPr>
          <p:cNvSpPr>
            <a:spLocks noGrp="1"/>
          </p:cNvSpPr>
          <p:nvPr>
            <p:ph idx="1"/>
          </p:nvPr>
        </p:nvSpPr>
        <p:spPr>
          <a:xfrm>
            <a:off x="622302" y="1760538"/>
            <a:ext cx="8890000" cy="4673522"/>
          </a:xfrm>
        </p:spPr>
        <p:txBody>
          <a:bodyPr/>
          <a:lstStyle/>
          <a:p>
            <a:pPr marL="0" indent="0">
              <a:buNone/>
            </a:pPr>
            <a:r>
              <a:rPr lang="en-US" sz="2500" b="1" dirty="0">
                <a:solidFill>
                  <a:srgbClr val="877D6F"/>
                </a:solidFill>
              </a:rPr>
              <a:t>The following steps are implemented in MATLAB. </a:t>
            </a:r>
          </a:p>
          <a:p>
            <a:pPr marL="457200" indent="-457200">
              <a:buFont typeface="+mj-lt"/>
              <a:buAutoNum type="arabicPeriod"/>
            </a:pPr>
            <a:r>
              <a:rPr lang="en-US" sz="2100" b="1" dirty="0">
                <a:solidFill>
                  <a:srgbClr val="877D6F"/>
                </a:solidFill>
              </a:rPr>
              <a:t>Construct fiber model based on girder design</a:t>
            </a:r>
          </a:p>
          <a:p>
            <a:pPr marL="457200" indent="-457200">
              <a:buFont typeface="+mj-lt"/>
              <a:buAutoNum type="arabicPeriod"/>
            </a:pPr>
            <a:r>
              <a:rPr lang="en-US" sz="2100" b="1" dirty="0">
                <a:solidFill>
                  <a:srgbClr val="877D6F"/>
                </a:solidFill>
              </a:rPr>
              <a:t>Step through curvature (and compute moment) to develop moment-curvature curve.</a:t>
            </a:r>
          </a:p>
          <a:p>
            <a:pPr marL="457200" indent="-457200">
              <a:buFont typeface="+mj-lt"/>
              <a:buAutoNum type="arabicPeriod"/>
            </a:pPr>
            <a:r>
              <a:rPr lang="en-US" sz="2100" b="1" dirty="0">
                <a:solidFill>
                  <a:srgbClr val="877D6F"/>
                </a:solidFill>
              </a:rPr>
              <a:t>Identify/interpolate moment and curvature at capacity criterion.</a:t>
            </a:r>
          </a:p>
          <a:p>
            <a:pPr marL="457200" indent="-457200">
              <a:buFont typeface="+mj-lt"/>
              <a:buAutoNum type="arabicPeriod"/>
            </a:pPr>
            <a:r>
              <a:rPr lang="en-US" sz="2100" b="1" dirty="0">
                <a:solidFill>
                  <a:srgbClr val="877D6F"/>
                </a:solidFill>
              </a:rPr>
              <a:t>Assign defect to fiber model</a:t>
            </a:r>
          </a:p>
          <a:p>
            <a:pPr marL="457200" indent="-457200">
              <a:buFont typeface="+mj-lt"/>
              <a:buAutoNum type="arabicPeriod"/>
            </a:pPr>
            <a:r>
              <a:rPr lang="en-US" sz="2100" b="1" dirty="0">
                <a:solidFill>
                  <a:srgbClr val="877D6F"/>
                </a:solidFill>
              </a:rPr>
              <a:t>Repeat steps 2 &amp; 3</a:t>
            </a:r>
          </a:p>
          <a:p>
            <a:pPr marL="457200" indent="-457200">
              <a:buFont typeface="+mj-lt"/>
              <a:buAutoNum type="arabicPeriod"/>
            </a:pPr>
            <a:endParaRPr lang="en-US" dirty="0">
              <a:solidFill>
                <a:srgbClr val="877D6F"/>
              </a:solidFill>
            </a:endParaRPr>
          </a:p>
          <a:p>
            <a:pPr marL="0" indent="0">
              <a:buNone/>
            </a:pPr>
            <a:r>
              <a:rPr lang="en-US" sz="2500" dirty="0">
                <a:solidFill>
                  <a:srgbClr val="877D6F"/>
                </a:solidFill>
              </a:rPr>
              <a:t>These steps are performed for each bridge design and for all of the applicable defects. Loop architecture is leveraged for steps 4 &amp; 5 to generate sensitivity data.</a:t>
            </a:r>
          </a:p>
          <a:p>
            <a:pPr marL="0" indent="0">
              <a:buNone/>
            </a:pPr>
            <a:endParaRPr lang="en-US" dirty="0">
              <a:solidFill>
                <a:srgbClr val="877D6F"/>
              </a:solidFill>
            </a:endParaRPr>
          </a:p>
          <a:p>
            <a:pPr marL="457200" indent="-457200">
              <a:buFont typeface="+mj-lt"/>
              <a:buAutoNum type="arabicPeriod"/>
            </a:pPr>
            <a:endParaRPr lang="en-US" dirty="0">
              <a:solidFill>
                <a:srgbClr val="877D6F"/>
              </a:solidFill>
            </a:endParaRPr>
          </a:p>
          <a:p>
            <a:pPr marL="0" indent="0">
              <a:buNone/>
            </a:pPr>
            <a:endParaRPr lang="en-US" dirty="0">
              <a:solidFill>
                <a:srgbClr val="877D6F"/>
              </a:solidFill>
            </a:endParaRPr>
          </a:p>
        </p:txBody>
      </p:sp>
    </p:spTree>
    <p:extLst>
      <p:ext uri="{BB962C8B-B14F-4D97-AF65-F5344CB8AC3E}">
        <p14:creationId xmlns:p14="http://schemas.microsoft.com/office/powerpoint/2010/main" val="3350466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26FC63-1745-497C-BA11-0D29D3DF4479}"/>
              </a:ext>
            </a:extLst>
          </p:cNvPr>
          <p:cNvSpPr>
            <a:spLocks noGrp="1"/>
          </p:cNvSpPr>
          <p:nvPr>
            <p:ph type="title"/>
          </p:nvPr>
        </p:nvSpPr>
        <p:spPr/>
        <p:txBody>
          <a:bodyPr/>
          <a:lstStyle/>
          <a:p>
            <a:r>
              <a:rPr lang="en-US" dirty="0"/>
              <a:t>Parametric Study Output</a:t>
            </a:r>
          </a:p>
        </p:txBody>
      </p:sp>
      <p:sp>
        <p:nvSpPr>
          <p:cNvPr id="5" name="Content Placeholder 4">
            <a:extLst>
              <a:ext uri="{FF2B5EF4-FFF2-40B4-BE49-F238E27FC236}">
                <a16:creationId xmlns:a16="http://schemas.microsoft.com/office/drawing/2014/main" id="{96CC6C4D-90F1-4924-8369-DE36127984D5}"/>
              </a:ext>
            </a:extLst>
          </p:cNvPr>
          <p:cNvSpPr>
            <a:spLocks noGrp="1"/>
          </p:cNvSpPr>
          <p:nvPr>
            <p:ph idx="1"/>
          </p:nvPr>
        </p:nvSpPr>
        <p:spPr>
          <a:xfrm>
            <a:off x="531946" y="1760538"/>
            <a:ext cx="9202604" cy="3268662"/>
          </a:xfrm>
        </p:spPr>
        <p:txBody>
          <a:bodyPr/>
          <a:lstStyle/>
          <a:p>
            <a:pPr marL="0" indent="0">
              <a:buNone/>
            </a:pPr>
            <a:r>
              <a:rPr lang="en-US" sz="2500" b="1" dirty="0">
                <a:solidFill>
                  <a:srgbClr val="877D6F"/>
                </a:solidFill>
              </a:rPr>
              <a:t>Goal: Estimate the </a:t>
            </a:r>
            <a:r>
              <a:rPr lang="en-US" sz="2500" b="1" i="1" dirty="0">
                <a:solidFill>
                  <a:srgbClr val="1568B3"/>
                </a:solidFill>
              </a:rPr>
              <a:t>influence of specific defects </a:t>
            </a:r>
            <a:r>
              <a:rPr lang="en-US" sz="2500" b="1" dirty="0">
                <a:solidFill>
                  <a:srgbClr val="877D6F"/>
                </a:solidFill>
              </a:rPr>
              <a:t>(e.g. </a:t>
            </a:r>
            <a:r>
              <a:rPr lang="en-US" sz="2500" b="1" dirty="0" err="1">
                <a:solidFill>
                  <a:srgbClr val="877D6F"/>
                </a:solidFill>
              </a:rPr>
              <a:t>delaminations</a:t>
            </a:r>
            <a:r>
              <a:rPr lang="en-US" sz="2500" b="1" dirty="0">
                <a:solidFill>
                  <a:srgbClr val="877D6F"/>
                </a:solidFill>
              </a:rPr>
              <a:t>, prestressed tendon loss, loss of composite action) on </a:t>
            </a:r>
            <a:r>
              <a:rPr lang="en-US" sz="2500" b="1" i="1" dirty="0">
                <a:solidFill>
                  <a:srgbClr val="1568B3"/>
                </a:solidFill>
              </a:rPr>
              <a:t>flexural behavior</a:t>
            </a:r>
          </a:p>
          <a:p>
            <a:endParaRPr lang="en-US" sz="2800" dirty="0"/>
          </a:p>
          <a:p>
            <a:r>
              <a:rPr lang="en-US" b="1" i="1" dirty="0">
                <a:solidFill>
                  <a:srgbClr val="1568B3"/>
                </a:solidFill>
              </a:rPr>
              <a:t>Ultimate Moment Capacity </a:t>
            </a:r>
            <a:r>
              <a:rPr lang="en-US" dirty="0">
                <a:solidFill>
                  <a:srgbClr val="877D6F"/>
                </a:solidFill>
              </a:rPr>
              <a:t>– moment associated with the failure criteria provided by the AASHTO LRFD </a:t>
            </a:r>
            <a:endParaRPr lang="en-US" sz="2000" dirty="0">
              <a:solidFill>
                <a:srgbClr val="877D6F"/>
              </a:solidFill>
            </a:endParaRPr>
          </a:p>
          <a:p>
            <a:pPr marL="0" indent="0">
              <a:buNone/>
            </a:pPr>
            <a:endParaRPr lang="en-US" sz="1500" dirty="0">
              <a:solidFill>
                <a:srgbClr val="877D6F"/>
              </a:solidFill>
            </a:endParaRPr>
          </a:p>
          <a:p>
            <a:r>
              <a:rPr lang="en-US" b="1" i="1" dirty="0">
                <a:solidFill>
                  <a:srgbClr val="1568B3"/>
                </a:solidFill>
              </a:rPr>
              <a:t>Ductility</a:t>
            </a:r>
            <a:r>
              <a:rPr lang="en-US" dirty="0"/>
              <a:t> </a:t>
            </a:r>
            <a:r>
              <a:rPr lang="en-US" dirty="0">
                <a:solidFill>
                  <a:srgbClr val="877D6F"/>
                </a:solidFill>
              </a:rPr>
              <a:t>– the nonlinear deformation capacity of the cross-section (generally reported in terms of a ratio of yield curvature to ultimate curvature)</a:t>
            </a:r>
          </a:p>
        </p:txBody>
      </p:sp>
    </p:spTree>
    <p:extLst>
      <p:ext uri="{BB962C8B-B14F-4D97-AF65-F5344CB8AC3E}">
        <p14:creationId xmlns:p14="http://schemas.microsoft.com/office/powerpoint/2010/main" val="3320786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56BFDE-8A8D-44D5-A84F-36F9FE5AE7D4}"/>
              </a:ext>
            </a:extLst>
          </p:cNvPr>
          <p:cNvSpPr>
            <a:spLocks noGrp="1"/>
          </p:cNvSpPr>
          <p:nvPr>
            <p:ph type="title"/>
          </p:nvPr>
        </p:nvSpPr>
        <p:spPr/>
        <p:txBody>
          <a:bodyPr/>
          <a:lstStyle/>
          <a:p>
            <a:r>
              <a:rPr lang="en-US" dirty="0"/>
              <a:t>Capacity Criteria for Strength 1 Limit State </a:t>
            </a:r>
          </a:p>
        </p:txBody>
      </p:sp>
      <p:sp>
        <p:nvSpPr>
          <p:cNvPr id="5" name="Content Placeholder 4">
            <a:extLst>
              <a:ext uri="{FF2B5EF4-FFF2-40B4-BE49-F238E27FC236}">
                <a16:creationId xmlns:a16="http://schemas.microsoft.com/office/drawing/2014/main" id="{0BB0C806-CE5B-4C74-A6B7-8AF2D95E66B1}"/>
              </a:ext>
            </a:extLst>
          </p:cNvPr>
          <p:cNvSpPr>
            <a:spLocks noGrp="1"/>
          </p:cNvSpPr>
          <p:nvPr>
            <p:ph idx="1"/>
          </p:nvPr>
        </p:nvSpPr>
        <p:spPr>
          <a:xfrm>
            <a:off x="494775" y="1303338"/>
            <a:ext cx="9593786" cy="5337159"/>
          </a:xfrm>
        </p:spPr>
        <p:txBody>
          <a:bodyPr/>
          <a:lstStyle/>
          <a:p>
            <a:pPr marL="0" indent="0">
              <a:buNone/>
            </a:pPr>
            <a:r>
              <a:rPr lang="en-US" sz="2500" b="1" dirty="0">
                <a:solidFill>
                  <a:srgbClr val="877D6F"/>
                </a:solidFill>
              </a:rPr>
              <a:t>Steel</a:t>
            </a:r>
          </a:p>
          <a:p>
            <a:r>
              <a:rPr lang="en-US" sz="2500" b="1" dirty="0">
                <a:solidFill>
                  <a:srgbClr val="1568B3"/>
                </a:solidFill>
              </a:rPr>
              <a:t>composite</a:t>
            </a:r>
            <a:r>
              <a:rPr lang="en-US" dirty="0"/>
              <a:t>: plastic moment capacity - moment at first concrete crushing (top of deck)</a:t>
            </a:r>
          </a:p>
          <a:p>
            <a:r>
              <a:rPr lang="en-US" sz="2500" b="1" dirty="0">
                <a:solidFill>
                  <a:srgbClr val="1568B3"/>
                </a:solidFill>
              </a:rPr>
              <a:t>non-composite</a:t>
            </a:r>
            <a:r>
              <a:rPr lang="en-US" dirty="0"/>
              <a:t>: girder yield - moment at first yield </a:t>
            </a:r>
          </a:p>
          <a:p>
            <a:r>
              <a:rPr lang="en-US" sz="2500" b="1" dirty="0">
                <a:solidFill>
                  <a:srgbClr val="1568B3"/>
                </a:solidFill>
              </a:rPr>
              <a:t>partial</a:t>
            </a:r>
            <a:r>
              <a:rPr lang="en-US" dirty="0"/>
              <a:t> </a:t>
            </a:r>
            <a:r>
              <a:rPr lang="en-US" sz="2500" b="1" dirty="0">
                <a:solidFill>
                  <a:srgbClr val="1568B3"/>
                </a:solidFill>
              </a:rPr>
              <a:t>composite</a:t>
            </a:r>
            <a:r>
              <a:rPr lang="en-US" dirty="0"/>
              <a:t>: the greater of first crushing and first yield	</a:t>
            </a:r>
          </a:p>
          <a:p>
            <a:pPr marL="0" indent="0">
              <a:buNone/>
            </a:pPr>
            <a:endParaRPr lang="en-US" dirty="0"/>
          </a:p>
          <a:p>
            <a:pPr marL="0" indent="0">
              <a:buNone/>
            </a:pPr>
            <a:r>
              <a:rPr lang="en-US" sz="2500" b="1" dirty="0">
                <a:solidFill>
                  <a:srgbClr val="877D6F"/>
                </a:solidFill>
              </a:rPr>
              <a:t>Prestressed</a:t>
            </a:r>
          </a:p>
          <a:p>
            <a:r>
              <a:rPr lang="en-US" sz="2500" b="1" dirty="0">
                <a:solidFill>
                  <a:srgbClr val="1568B3"/>
                </a:solidFill>
              </a:rPr>
              <a:t>composite</a:t>
            </a:r>
            <a:r>
              <a:rPr lang="en-US" dirty="0"/>
              <a:t>: plastic moment capacity - moment at first concrete crushing (top of deck)</a:t>
            </a:r>
          </a:p>
          <a:p>
            <a:r>
              <a:rPr lang="en-US" sz="2500" b="1" dirty="0">
                <a:solidFill>
                  <a:srgbClr val="1568B3"/>
                </a:solidFill>
              </a:rPr>
              <a:t>non-composite</a:t>
            </a:r>
            <a:r>
              <a:rPr lang="en-US" dirty="0"/>
              <a:t>: plastic moment capacity - moment at first crushing at top of girder</a:t>
            </a:r>
          </a:p>
          <a:p>
            <a:r>
              <a:rPr lang="en-US" sz="2500" b="1" dirty="0">
                <a:solidFill>
                  <a:srgbClr val="1568B3"/>
                </a:solidFill>
              </a:rPr>
              <a:t>partial</a:t>
            </a:r>
            <a:r>
              <a:rPr lang="en-US" dirty="0"/>
              <a:t> </a:t>
            </a:r>
            <a:r>
              <a:rPr lang="en-US" sz="2500" b="1" dirty="0">
                <a:solidFill>
                  <a:srgbClr val="1568B3"/>
                </a:solidFill>
              </a:rPr>
              <a:t>composite</a:t>
            </a:r>
            <a:r>
              <a:rPr lang="en-US" dirty="0"/>
              <a:t>: check top of girder &amp; top of deck for crushing</a:t>
            </a:r>
          </a:p>
        </p:txBody>
      </p:sp>
    </p:spTree>
    <p:extLst>
      <p:ext uri="{BB962C8B-B14F-4D97-AF65-F5344CB8AC3E}">
        <p14:creationId xmlns:p14="http://schemas.microsoft.com/office/powerpoint/2010/main" val="2354259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BF6BF-2162-4BB8-8A38-1191E916C062}"/>
              </a:ext>
            </a:extLst>
          </p:cNvPr>
          <p:cNvSpPr>
            <a:spLocks noGrp="1"/>
          </p:cNvSpPr>
          <p:nvPr>
            <p:ph type="title"/>
          </p:nvPr>
        </p:nvSpPr>
        <p:spPr/>
        <p:txBody>
          <a:bodyPr/>
          <a:lstStyle/>
          <a:p>
            <a:r>
              <a:rPr lang="en-US" dirty="0"/>
              <a:t>Steel Bridge Design</a:t>
            </a:r>
          </a:p>
        </p:txBody>
      </p:sp>
      <p:pic>
        <p:nvPicPr>
          <p:cNvPr id="9" name="Picture 8">
            <a:extLst>
              <a:ext uri="{FF2B5EF4-FFF2-40B4-BE49-F238E27FC236}">
                <a16:creationId xmlns:a16="http://schemas.microsoft.com/office/drawing/2014/main" id="{BA1F4B6C-DC15-48C4-B5F6-EE8B5E0168D2}"/>
              </a:ext>
            </a:extLst>
          </p:cNvPr>
          <p:cNvPicPr>
            <a:picLocks noChangeAspect="1"/>
          </p:cNvPicPr>
          <p:nvPr/>
        </p:nvPicPr>
        <p:blipFill rotWithShape="1">
          <a:blip r:embed="rId2"/>
          <a:srcRect t="909" b="26208"/>
          <a:stretch/>
        </p:blipFill>
        <p:spPr>
          <a:xfrm>
            <a:off x="1747841" y="2489198"/>
            <a:ext cx="7032094" cy="3437467"/>
          </a:xfrm>
          <a:prstGeom prst="rect">
            <a:avLst/>
          </a:prstGeom>
        </p:spPr>
      </p:pic>
      <p:sp>
        <p:nvSpPr>
          <p:cNvPr id="13" name="Rectangle 12">
            <a:extLst>
              <a:ext uri="{FF2B5EF4-FFF2-40B4-BE49-F238E27FC236}">
                <a16:creationId xmlns:a16="http://schemas.microsoft.com/office/drawing/2014/main" id="{40C8AB54-BC79-4E8D-89FE-12C605654807}"/>
              </a:ext>
            </a:extLst>
          </p:cNvPr>
          <p:cNvSpPr/>
          <p:nvPr/>
        </p:nvSpPr>
        <p:spPr>
          <a:xfrm>
            <a:off x="198439" y="1532852"/>
            <a:ext cx="6295494" cy="430887"/>
          </a:xfrm>
          <a:prstGeom prst="rect">
            <a:avLst/>
          </a:prstGeom>
        </p:spPr>
        <p:txBody>
          <a:bodyPr wrap="square">
            <a:spAutoFit/>
          </a:bodyPr>
          <a:lstStyle/>
          <a:p>
            <a:r>
              <a:rPr lang="en-US" sz="2200" dirty="0">
                <a:solidFill>
                  <a:srgbClr val="877D6F"/>
                </a:solidFill>
                <a:latin typeface="+mj-lt"/>
              </a:rPr>
              <a:t>Minimize section area while meeting all constraints</a:t>
            </a:r>
          </a:p>
        </p:txBody>
      </p:sp>
      <p:pic>
        <p:nvPicPr>
          <p:cNvPr id="17" name="Picture 16">
            <a:extLst>
              <a:ext uri="{FF2B5EF4-FFF2-40B4-BE49-F238E27FC236}">
                <a16:creationId xmlns:a16="http://schemas.microsoft.com/office/drawing/2014/main" id="{B82158AE-9830-4CAF-8B13-89EC792F861C}"/>
              </a:ext>
            </a:extLst>
          </p:cNvPr>
          <p:cNvPicPr>
            <a:picLocks noChangeAspect="1"/>
          </p:cNvPicPr>
          <p:nvPr/>
        </p:nvPicPr>
        <p:blipFill rotWithShape="1">
          <a:blip r:embed="rId2"/>
          <a:srcRect t="88692" b="897"/>
          <a:stretch/>
        </p:blipFill>
        <p:spPr>
          <a:xfrm>
            <a:off x="1747841" y="5926665"/>
            <a:ext cx="7032094" cy="491067"/>
          </a:xfrm>
          <a:prstGeom prst="rect">
            <a:avLst/>
          </a:prstGeom>
        </p:spPr>
      </p:pic>
    </p:spTree>
    <p:extLst>
      <p:ext uri="{BB962C8B-B14F-4D97-AF65-F5344CB8AC3E}">
        <p14:creationId xmlns:p14="http://schemas.microsoft.com/office/powerpoint/2010/main" val="2499192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5E2EE6-ECCF-406C-8B89-7F836B66C0E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0962" y="1320800"/>
            <a:ext cx="4591105" cy="5477933"/>
          </a:xfrm>
          <a:prstGeom prst="rect">
            <a:avLst/>
          </a:prstGeom>
        </p:spPr>
      </p:pic>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B96A9D30-0829-4F5E-B013-5B8523EE0110}"/>
                  </a:ext>
                </a:extLst>
              </p:cNvPr>
              <p:cNvGraphicFramePr>
                <a:graphicFrameLocks noGrp="1"/>
              </p:cNvGraphicFramePr>
              <p:nvPr>
                <p:extLst>
                  <p:ext uri="{D42A27DB-BD31-4B8C-83A1-F6EECF244321}">
                    <p14:modId xmlns:p14="http://schemas.microsoft.com/office/powerpoint/2010/main" val="3946099955"/>
                  </p:ext>
                </p:extLst>
              </p:nvPr>
            </p:nvGraphicFramePr>
            <p:xfrm>
              <a:off x="3636646" y="1887540"/>
              <a:ext cx="6356350" cy="4101783"/>
            </p:xfrm>
            <a:graphic>
              <a:graphicData uri="http://schemas.openxmlformats.org/drawingml/2006/table">
                <a:tbl>
                  <a:tblPr firstRow="1" firstCol="1" bandRow="1">
                    <a:tableStyleId>{F5AB1C69-6EDB-4FF4-983F-18BD219EF322}</a:tableStyleId>
                  </a:tblPr>
                  <a:tblGrid>
                    <a:gridCol w="2877474">
                      <a:extLst>
                        <a:ext uri="{9D8B030D-6E8A-4147-A177-3AD203B41FA5}">
                          <a16:colId xmlns:a16="http://schemas.microsoft.com/office/drawing/2014/main" val="2797034453"/>
                        </a:ext>
                      </a:extLst>
                    </a:gridCol>
                    <a:gridCol w="3478876">
                      <a:extLst>
                        <a:ext uri="{9D8B030D-6E8A-4147-A177-3AD203B41FA5}">
                          <a16:colId xmlns:a16="http://schemas.microsoft.com/office/drawing/2014/main" val="3378001927"/>
                        </a:ext>
                      </a:extLst>
                    </a:gridCol>
                  </a:tblGrid>
                  <a:tr h="4101783">
                    <a:tc>
                      <a:txBody>
                        <a:bodyPr/>
                        <a:lstStyle/>
                        <a:p>
                          <a:pPr marL="342900" marR="0" lvl="0" indent="-342900">
                            <a:lnSpc>
                              <a:spcPct val="115000"/>
                            </a:lnSpc>
                            <a:spcBef>
                              <a:spcPts val="0"/>
                            </a:spcBef>
                            <a:spcAft>
                              <a:spcPts val="0"/>
                            </a:spcAft>
                            <a:buFont typeface="+mj-lt"/>
                            <a:buAutoNum type="arabicPeriod"/>
                          </a:pPr>
                          <a:r>
                            <a:rPr lang="en-US" sz="1800" dirty="0">
                              <a:solidFill>
                                <a:schemeClr val="tx1"/>
                              </a:solidFill>
                              <a:effectLst/>
                            </a:rPr>
                            <a:t>Stress Limits at Transfer</a:t>
                          </a:r>
                        </a:p>
                        <a:p>
                          <a:pPr marL="742950" marR="0" lvl="1" indent="-285750">
                            <a:lnSpc>
                              <a:spcPct val="115000"/>
                            </a:lnSpc>
                            <a:spcBef>
                              <a:spcPts val="0"/>
                            </a:spcBef>
                            <a:spcAft>
                              <a:spcPts val="0"/>
                            </a:spcAft>
                            <a:buFont typeface="+mj-lt"/>
                            <a:buAutoNum type="alphaLcPeriod"/>
                          </a:pPr>
                          <a14:m>
                            <m:oMath xmlns:m="http://schemas.openxmlformats.org/officeDocument/2006/math">
                              <m:sSub>
                                <m:sSubPr>
                                  <m:ctrlPr>
                                    <a:rPr lang="en-US" sz="1800" i="1">
                                      <a:solidFill>
                                        <a:schemeClr val="tx1"/>
                                      </a:solidFill>
                                      <a:effectLst/>
                                      <a:latin typeface="Cambria Math" panose="02040503050406030204" pitchFamily="18" charset="0"/>
                                    </a:rPr>
                                  </m:ctrlPr>
                                </m:sSubPr>
                                <m:e>
                                  <m:r>
                                    <a:rPr lang="en-US" sz="1800">
                                      <a:solidFill>
                                        <a:schemeClr val="tx1"/>
                                      </a:solidFill>
                                      <a:effectLst/>
                                      <a:latin typeface="Cambria Math" panose="02040503050406030204" pitchFamily="18" charset="0"/>
                                    </a:rPr>
                                    <m:t>𝑓</m:t>
                                  </m:r>
                                </m:e>
                                <m:sub>
                                  <m:r>
                                    <a:rPr lang="en-US" sz="1800">
                                      <a:solidFill>
                                        <a:schemeClr val="tx1"/>
                                      </a:solidFill>
                                      <a:effectLst/>
                                      <a:latin typeface="Cambria Math" panose="02040503050406030204" pitchFamily="18" charset="0"/>
                                    </a:rPr>
                                    <m:t>𝑇</m:t>
                                  </m:r>
                                </m:sub>
                              </m:sSub>
                              <m:r>
                                <a:rPr lang="en-US" sz="1800">
                                  <a:solidFill>
                                    <a:schemeClr val="tx1"/>
                                  </a:solidFill>
                                  <a:effectLst/>
                                  <a:latin typeface="Cambria Math" panose="02040503050406030204" pitchFamily="18" charset="0"/>
                                </a:rPr>
                                <m:t>&lt;0.6∗</m:t>
                              </m:r>
                              <m:sSub>
                                <m:sSubPr>
                                  <m:ctrlPr>
                                    <a:rPr lang="en-US" sz="1800" i="1">
                                      <a:solidFill>
                                        <a:schemeClr val="tx1"/>
                                      </a:solidFill>
                                      <a:effectLst/>
                                      <a:latin typeface="Cambria Math" panose="02040503050406030204" pitchFamily="18" charset="0"/>
                                    </a:rPr>
                                  </m:ctrlPr>
                                </m:sSubPr>
                                <m:e>
                                  <m:r>
                                    <a:rPr lang="en-US" sz="1800">
                                      <a:solidFill>
                                        <a:schemeClr val="tx1"/>
                                      </a:solidFill>
                                      <a:effectLst/>
                                      <a:latin typeface="Cambria Math" panose="02040503050406030204" pitchFamily="18" charset="0"/>
                                    </a:rPr>
                                    <m:t>𝑓</m:t>
                                  </m:r>
                                  <m:r>
                                    <a:rPr lang="en-US" sz="1800">
                                      <a:solidFill>
                                        <a:schemeClr val="tx1"/>
                                      </a:solidFill>
                                      <a:effectLst/>
                                      <a:latin typeface="Cambria Math" panose="02040503050406030204" pitchFamily="18" charset="0"/>
                                    </a:rPr>
                                    <m:t>′</m:t>
                                  </m:r>
                                </m:e>
                                <m:sub>
                                  <m:r>
                                    <a:rPr lang="en-US" sz="1800">
                                      <a:solidFill>
                                        <a:schemeClr val="tx1"/>
                                      </a:solidFill>
                                      <a:effectLst/>
                                      <a:latin typeface="Cambria Math" panose="02040503050406030204" pitchFamily="18" charset="0"/>
                                    </a:rPr>
                                    <m:t>𝑐𝑖</m:t>
                                  </m:r>
                                </m:sub>
                              </m:sSub>
                            </m:oMath>
                          </a14:m>
                          <a:endParaRPr lang="en-US" sz="1800" dirty="0">
                            <a:solidFill>
                              <a:schemeClr val="tx1"/>
                            </a:solidFill>
                            <a:effectLst/>
                          </a:endParaRPr>
                        </a:p>
                        <a:p>
                          <a:pPr marL="742950" marR="0" lvl="1" indent="-285750">
                            <a:lnSpc>
                              <a:spcPct val="115000"/>
                            </a:lnSpc>
                            <a:spcBef>
                              <a:spcPts val="0"/>
                            </a:spcBef>
                            <a:spcAft>
                              <a:spcPts val="0"/>
                            </a:spcAft>
                            <a:buFont typeface="+mj-lt"/>
                            <a:buAutoNum type="alphaLcPeriod"/>
                          </a:pPr>
                          <a14:m>
                            <m:oMath xmlns:m="http://schemas.openxmlformats.org/officeDocument/2006/math">
                              <m:sSub>
                                <m:sSubPr>
                                  <m:ctrlPr>
                                    <a:rPr lang="en-US" sz="1800" i="1">
                                      <a:solidFill>
                                        <a:schemeClr val="tx1"/>
                                      </a:solidFill>
                                      <a:effectLst/>
                                      <a:latin typeface="Cambria Math" panose="02040503050406030204" pitchFamily="18" charset="0"/>
                                    </a:rPr>
                                  </m:ctrlPr>
                                </m:sSubPr>
                                <m:e>
                                  <m:r>
                                    <a:rPr lang="en-US" sz="1800">
                                      <a:solidFill>
                                        <a:schemeClr val="tx1"/>
                                      </a:solidFill>
                                      <a:effectLst/>
                                      <a:latin typeface="Cambria Math" panose="02040503050406030204" pitchFamily="18" charset="0"/>
                                    </a:rPr>
                                    <m:t>𝑓</m:t>
                                  </m:r>
                                </m:e>
                                <m:sub>
                                  <m:r>
                                    <a:rPr lang="en-US" sz="1800">
                                      <a:solidFill>
                                        <a:schemeClr val="tx1"/>
                                      </a:solidFill>
                                      <a:effectLst/>
                                      <a:latin typeface="Cambria Math" panose="02040503050406030204" pitchFamily="18" charset="0"/>
                                    </a:rPr>
                                    <m:t>𝐵</m:t>
                                  </m:r>
                                </m:sub>
                              </m:sSub>
                              <m:r>
                                <a:rPr lang="en-US" sz="1800">
                                  <a:solidFill>
                                    <a:schemeClr val="tx1"/>
                                  </a:solidFill>
                                  <a:effectLst/>
                                  <a:latin typeface="Cambria Math" panose="02040503050406030204" pitchFamily="18" charset="0"/>
                                </a:rPr>
                                <m:t>&lt;0.6∗</m:t>
                              </m:r>
                              <m:sSub>
                                <m:sSubPr>
                                  <m:ctrlPr>
                                    <a:rPr lang="en-US" sz="1800" i="1">
                                      <a:solidFill>
                                        <a:schemeClr val="tx1"/>
                                      </a:solidFill>
                                      <a:effectLst/>
                                      <a:latin typeface="Cambria Math" panose="02040503050406030204" pitchFamily="18" charset="0"/>
                                    </a:rPr>
                                  </m:ctrlPr>
                                </m:sSubPr>
                                <m:e>
                                  <m:r>
                                    <a:rPr lang="en-US" sz="1800">
                                      <a:solidFill>
                                        <a:schemeClr val="tx1"/>
                                      </a:solidFill>
                                      <a:effectLst/>
                                      <a:latin typeface="Cambria Math" panose="02040503050406030204" pitchFamily="18" charset="0"/>
                                    </a:rPr>
                                    <m:t>𝑓</m:t>
                                  </m:r>
                                  <m:r>
                                    <a:rPr lang="en-US" sz="1800">
                                      <a:solidFill>
                                        <a:schemeClr val="tx1"/>
                                      </a:solidFill>
                                      <a:effectLst/>
                                      <a:latin typeface="Cambria Math" panose="02040503050406030204" pitchFamily="18" charset="0"/>
                                    </a:rPr>
                                    <m:t>′</m:t>
                                  </m:r>
                                </m:e>
                                <m:sub>
                                  <m:r>
                                    <a:rPr lang="en-US" sz="1800">
                                      <a:solidFill>
                                        <a:schemeClr val="tx1"/>
                                      </a:solidFill>
                                      <a:effectLst/>
                                      <a:latin typeface="Cambria Math" panose="02040503050406030204" pitchFamily="18" charset="0"/>
                                    </a:rPr>
                                    <m:t>𝑐𝑖</m:t>
                                  </m:r>
                                </m:sub>
                              </m:sSub>
                            </m:oMath>
                          </a14:m>
                          <a:endParaRPr lang="en-US" sz="1800" dirty="0">
                            <a:solidFill>
                              <a:schemeClr val="tx1"/>
                            </a:solidFill>
                            <a:effectLst/>
                          </a:endParaRPr>
                        </a:p>
                        <a:p>
                          <a:pPr marL="342900" marR="0" lvl="0" indent="-342900">
                            <a:lnSpc>
                              <a:spcPct val="115000"/>
                            </a:lnSpc>
                            <a:spcBef>
                              <a:spcPts val="0"/>
                            </a:spcBef>
                            <a:spcAft>
                              <a:spcPts val="0"/>
                            </a:spcAft>
                            <a:buFont typeface="+mj-lt"/>
                            <a:buAutoNum type="arabicPeriod"/>
                          </a:pPr>
                          <a:r>
                            <a:rPr lang="en-US" sz="1800" dirty="0">
                              <a:solidFill>
                                <a:schemeClr val="tx1"/>
                              </a:solidFill>
                              <a:effectLst/>
                            </a:rPr>
                            <a:t>Stress Limits under Service I</a:t>
                          </a:r>
                        </a:p>
                        <a:p>
                          <a:pPr marL="742950" marR="0" lvl="1" indent="-285750">
                            <a:lnSpc>
                              <a:spcPct val="115000"/>
                            </a:lnSpc>
                            <a:spcBef>
                              <a:spcPts val="0"/>
                            </a:spcBef>
                            <a:spcAft>
                              <a:spcPts val="0"/>
                            </a:spcAft>
                            <a:buFont typeface="+mj-lt"/>
                            <a:buAutoNum type="alphaLcPeriod"/>
                          </a:pPr>
                          <a14:m>
                            <m:oMath xmlns:m="http://schemas.openxmlformats.org/officeDocument/2006/math">
                              <m:sSub>
                                <m:sSubPr>
                                  <m:ctrlPr>
                                    <a:rPr lang="en-US" sz="1800" i="1">
                                      <a:solidFill>
                                        <a:schemeClr val="tx1"/>
                                      </a:solidFill>
                                      <a:effectLst/>
                                      <a:latin typeface="Cambria Math" panose="02040503050406030204" pitchFamily="18" charset="0"/>
                                    </a:rPr>
                                  </m:ctrlPr>
                                </m:sSubPr>
                                <m:e>
                                  <m:r>
                                    <a:rPr lang="en-US" sz="1800">
                                      <a:solidFill>
                                        <a:schemeClr val="tx1"/>
                                      </a:solidFill>
                                      <a:effectLst/>
                                      <a:latin typeface="Cambria Math" panose="02040503050406030204" pitchFamily="18" charset="0"/>
                                    </a:rPr>
                                    <m:t>𝑓</m:t>
                                  </m:r>
                                </m:e>
                                <m:sub>
                                  <m:r>
                                    <a:rPr lang="en-US" sz="1800">
                                      <a:solidFill>
                                        <a:schemeClr val="tx1"/>
                                      </a:solidFill>
                                      <a:effectLst/>
                                      <a:latin typeface="Cambria Math" panose="02040503050406030204" pitchFamily="18" charset="0"/>
                                    </a:rPr>
                                    <m:t>𝑇</m:t>
                                  </m:r>
                                </m:sub>
                              </m:sSub>
                              <m:r>
                                <a:rPr lang="en-US" sz="1800">
                                  <a:solidFill>
                                    <a:schemeClr val="tx1"/>
                                  </a:solidFill>
                                  <a:effectLst/>
                                  <a:latin typeface="Cambria Math" panose="02040503050406030204" pitchFamily="18" charset="0"/>
                                </a:rPr>
                                <m:t>&lt;0.6∗</m:t>
                              </m:r>
                              <m:sSub>
                                <m:sSubPr>
                                  <m:ctrlPr>
                                    <a:rPr lang="en-US" sz="1800" i="1">
                                      <a:solidFill>
                                        <a:schemeClr val="tx1"/>
                                      </a:solidFill>
                                      <a:effectLst/>
                                      <a:latin typeface="Cambria Math" panose="02040503050406030204" pitchFamily="18" charset="0"/>
                                    </a:rPr>
                                  </m:ctrlPr>
                                </m:sSubPr>
                                <m:e>
                                  <m:r>
                                    <a:rPr lang="en-US" sz="1800">
                                      <a:solidFill>
                                        <a:schemeClr val="tx1"/>
                                      </a:solidFill>
                                      <a:effectLst/>
                                      <a:latin typeface="Cambria Math" panose="02040503050406030204" pitchFamily="18" charset="0"/>
                                    </a:rPr>
                                    <m:t>𝑓</m:t>
                                  </m:r>
                                  <m:r>
                                    <a:rPr lang="en-US" sz="1800">
                                      <a:solidFill>
                                        <a:schemeClr val="tx1"/>
                                      </a:solidFill>
                                      <a:effectLst/>
                                      <a:latin typeface="Cambria Math" panose="02040503050406030204" pitchFamily="18" charset="0"/>
                                    </a:rPr>
                                    <m:t>′</m:t>
                                  </m:r>
                                </m:e>
                                <m:sub>
                                  <m:r>
                                    <a:rPr lang="en-US" sz="1800">
                                      <a:solidFill>
                                        <a:schemeClr val="tx1"/>
                                      </a:solidFill>
                                      <a:effectLst/>
                                      <a:latin typeface="Cambria Math" panose="02040503050406030204" pitchFamily="18" charset="0"/>
                                    </a:rPr>
                                    <m:t>𝑐</m:t>
                                  </m:r>
                                </m:sub>
                              </m:sSub>
                            </m:oMath>
                          </a14:m>
                          <a:endParaRPr lang="en-US" sz="1800" dirty="0">
                            <a:solidFill>
                              <a:schemeClr val="tx1"/>
                            </a:solidFill>
                            <a:effectLst/>
                          </a:endParaRPr>
                        </a:p>
                        <a:p>
                          <a:pPr marL="342900" marR="0" lvl="0" indent="-342900">
                            <a:lnSpc>
                              <a:spcPct val="115000"/>
                            </a:lnSpc>
                            <a:spcBef>
                              <a:spcPts val="0"/>
                            </a:spcBef>
                            <a:spcAft>
                              <a:spcPts val="0"/>
                            </a:spcAft>
                            <a:buFont typeface="+mj-lt"/>
                            <a:buAutoNum type="arabicPeriod"/>
                          </a:pPr>
                          <a:r>
                            <a:rPr lang="en-US" sz="1800" dirty="0">
                              <a:solidFill>
                                <a:schemeClr val="tx1"/>
                              </a:solidFill>
                              <a:effectLst/>
                            </a:rPr>
                            <a:t>Stress Limits under Prestressing and DL after Losses</a:t>
                          </a:r>
                        </a:p>
                        <a:p>
                          <a:pPr marL="742950" marR="0" lvl="1" indent="-285750">
                            <a:lnSpc>
                              <a:spcPct val="115000"/>
                            </a:lnSpc>
                            <a:spcBef>
                              <a:spcPts val="0"/>
                            </a:spcBef>
                            <a:spcAft>
                              <a:spcPts val="0"/>
                            </a:spcAft>
                            <a:buFont typeface="+mj-lt"/>
                            <a:buAutoNum type="alphaLcPeriod"/>
                          </a:pPr>
                          <a14:m>
                            <m:oMath xmlns:m="http://schemas.openxmlformats.org/officeDocument/2006/math">
                              <m:sSub>
                                <m:sSubPr>
                                  <m:ctrlPr>
                                    <a:rPr lang="en-US" sz="1800" i="1">
                                      <a:solidFill>
                                        <a:schemeClr val="tx1"/>
                                      </a:solidFill>
                                      <a:effectLst/>
                                      <a:latin typeface="Cambria Math" panose="02040503050406030204" pitchFamily="18" charset="0"/>
                                    </a:rPr>
                                  </m:ctrlPr>
                                </m:sSubPr>
                                <m:e>
                                  <m:r>
                                    <a:rPr lang="en-US" sz="1800">
                                      <a:solidFill>
                                        <a:schemeClr val="tx1"/>
                                      </a:solidFill>
                                      <a:effectLst/>
                                      <a:latin typeface="Cambria Math" panose="02040503050406030204" pitchFamily="18" charset="0"/>
                                    </a:rPr>
                                    <m:t>𝑓</m:t>
                                  </m:r>
                                </m:e>
                                <m:sub>
                                  <m:r>
                                    <a:rPr lang="en-US" sz="1800">
                                      <a:solidFill>
                                        <a:schemeClr val="tx1"/>
                                      </a:solidFill>
                                      <a:effectLst/>
                                      <a:latin typeface="Cambria Math" panose="02040503050406030204" pitchFamily="18" charset="0"/>
                                    </a:rPr>
                                    <m:t>𝑇</m:t>
                                  </m:r>
                                </m:sub>
                              </m:sSub>
                              <m:r>
                                <a:rPr lang="en-US" sz="1800">
                                  <a:solidFill>
                                    <a:schemeClr val="tx1"/>
                                  </a:solidFill>
                                  <a:effectLst/>
                                  <a:latin typeface="Cambria Math" panose="02040503050406030204" pitchFamily="18" charset="0"/>
                                </a:rPr>
                                <m:t>&lt;0.45∗</m:t>
                              </m:r>
                              <m:sSub>
                                <m:sSubPr>
                                  <m:ctrlPr>
                                    <a:rPr lang="en-US" sz="1800" i="1">
                                      <a:solidFill>
                                        <a:schemeClr val="tx1"/>
                                      </a:solidFill>
                                      <a:effectLst/>
                                      <a:latin typeface="Cambria Math" panose="02040503050406030204" pitchFamily="18" charset="0"/>
                                    </a:rPr>
                                  </m:ctrlPr>
                                </m:sSubPr>
                                <m:e>
                                  <m:r>
                                    <a:rPr lang="en-US" sz="1800">
                                      <a:solidFill>
                                        <a:schemeClr val="tx1"/>
                                      </a:solidFill>
                                      <a:effectLst/>
                                      <a:latin typeface="Cambria Math" panose="02040503050406030204" pitchFamily="18" charset="0"/>
                                    </a:rPr>
                                    <m:t>𝑓</m:t>
                                  </m:r>
                                  <m:r>
                                    <a:rPr lang="en-US" sz="1800">
                                      <a:solidFill>
                                        <a:schemeClr val="tx1"/>
                                      </a:solidFill>
                                      <a:effectLst/>
                                      <a:latin typeface="Cambria Math" panose="02040503050406030204" pitchFamily="18" charset="0"/>
                                    </a:rPr>
                                    <m:t>′</m:t>
                                  </m:r>
                                </m:e>
                                <m:sub>
                                  <m:r>
                                    <a:rPr lang="en-US" sz="1800">
                                      <a:solidFill>
                                        <a:schemeClr val="tx1"/>
                                      </a:solidFill>
                                      <a:effectLst/>
                                      <a:latin typeface="Cambria Math" panose="02040503050406030204" pitchFamily="18" charset="0"/>
                                    </a:rPr>
                                    <m:t>𝑐</m:t>
                                  </m:r>
                                </m:sub>
                              </m:sSub>
                            </m:oMath>
                          </a14:m>
                          <a:endParaRPr lang="en-US" sz="1800" dirty="0">
                            <a:solidFill>
                              <a:schemeClr val="tx1"/>
                            </a:solidFill>
                            <a:effectLst/>
                          </a:endParaRPr>
                        </a:p>
                        <a:p>
                          <a:pPr marL="742950" marR="0" lvl="1" indent="-285750">
                            <a:lnSpc>
                              <a:spcPct val="115000"/>
                            </a:lnSpc>
                            <a:spcBef>
                              <a:spcPts val="0"/>
                            </a:spcBef>
                            <a:spcAft>
                              <a:spcPts val="0"/>
                            </a:spcAft>
                            <a:buFont typeface="+mj-lt"/>
                            <a:buAutoNum type="alphaLcPeriod"/>
                          </a:pPr>
                          <a14:m>
                            <m:oMath xmlns:m="http://schemas.openxmlformats.org/officeDocument/2006/math">
                              <m:sSub>
                                <m:sSubPr>
                                  <m:ctrlPr>
                                    <a:rPr lang="en-US" sz="1800" i="1">
                                      <a:solidFill>
                                        <a:schemeClr val="tx1"/>
                                      </a:solidFill>
                                      <a:effectLst/>
                                      <a:latin typeface="Cambria Math" panose="02040503050406030204" pitchFamily="18" charset="0"/>
                                    </a:rPr>
                                  </m:ctrlPr>
                                </m:sSubPr>
                                <m:e>
                                  <m:r>
                                    <a:rPr lang="en-US" sz="1800">
                                      <a:solidFill>
                                        <a:schemeClr val="tx1"/>
                                      </a:solidFill>
                                      <a:effectLst/>
                                      <a:latin typeface="Cambria Math" panose="02040503050406030204" pitchFamily="18" charset="0"/>
                                    </a:rPr>
                                    <m:t>𝑓</m:t>
                                  </m:r>
                                </m:e>
                                <m:sub>
                                  <m:r>
                                    <a:rPr lang="en-US" sz="1800">
                                      <a:solidFill>
                                        <a:schemeClr val="tx1"/>
                                      </a:solidFill>
                                      <a:effectLst/>
                                      <a:latin typeface="Cambria Math" panose="02040503050406030204" pitchFamily="18" charset="0"/>
                                    </a:rPr>
                                    <m:t>𝐵</m:t>
                                  </m:r>
                                </m:sub>
                              </m:sSub>
                              <m:r>
                                <a:rPr lang="en-US" sz="1800">
                                  <a:solidFill>
                                    <a:schemeClr val="tx1"/>
                                  </a:solidFill>
                                  <a:effectLst/>
                                  <a:latin typeface="Cambria Math" panose="02040503050406030204" pitchFamily="18" charset="0"/>
                                </a:rPr>
                                <m:t>&lt;0.19</m:t>
                              </m:r>
                              <m:rad>
                                <m:radPr>
                                  <m:degHide m:val="on"/>
                                  <m:ctrlPr>
                                    <a:rPr lang="en-US" sz="1800" i="1">
                                      <a:solidFill>
                                        <a:schemeClr val="tx1"/>
                                      </a:solidFill>
                                      <a:effectLst/>
                                      <a:latin typeface="Cambria Math" panose="02040503050406030204" pitchFamily="18" charset="0"/>
                                    </a:rPr>
                                  </m:ctrlPr>
                                </m:radPr>
                                <m:deg/>
                                <m:e>
                                  <m:sSub>
                                    <m:sSubPr>
                                      <m:ctrlPr>
                                        <a:rPr lang="en-US" sz="1800" i="1">
                                          <a:solidFill>
                                            <a:schemeClr val="tx1"/>
                                          </a:solidFill>
                                          <a:effectLst/>
                                          <a:latin typeface="Cambria Math" panose="02040503050406030204" pitchFamily="18" charset="0"/>
                                        </a:rPr>
                                      </m:ctrlPr>
                                    </m:sSubPr>
                                    <m:e>
                                      <m:r>
                                        <a:rPr lang="en-US" sz="1800">
                                          <a:solidFill>
                                            <a:schemeClr val="tx1"/>
                                          </a:solidFill>
                                          <a:effectLst/>
                                          <a:latin typeface="Cambria Math" panose="02040503050406030204" pitchFamily="18" charset="0"/>
                                        </a:rPr>
                                        <m:t>𝑓</m:t>
                                      </m:r>
                                      <m:r>
                                        <a:rPr lang="en-US" sz="1800">
                                          <a:solidFill>
                                            <a:schemeClr val="tx1"/>
                                          </a:solidFill>
                                          <a:effectLst/>
                                          <a:latin typeface="Cambria Math" panose="02040503050406030204" pitchFamily="18" charset="0"/>
                                        </a:rPr>
                                        <m:t>′</m:t>
                                      </m:r>
                                    </m:e>
                                    <m:sub>
                                      <m:r>
                                        <a:rPr lang="en-US" sz="1800">
                                          <a:solidFill>
                                            <a:schemeClr val="tx1"/>
                                          </a:solidFill>
                                          <a:effectLst/>
                                          <a:latin typeface="Cambria Math" panose="02040503050406030204" pitchFamily="18" charset="0"/>
                                        </a:rPr>
                                        <m:t>𝑐</m:t>
                                      </m:r>
                                    </m:sub>
                                  </m:sSub>
                                </m:e>
                              </m:rad>
                            </m:oMath>
                          </a14:m>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T="36830" marB="368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nSpc>
                              <a:spcPct val="115000"/>
                            </a:lnSpc>
                            <a:spcBef>
                              <a:spcPts val="0"/>
                            </a:spcBef>
                            <a:spcAft>
                              <a:spcPts val="0"/>
                            </a:spcAft>
                            <a:buFont typeface="+mj-lt"/>
                            <a:buAutoNum type="arabicPeriod" startAt="4"/>
                          </a:pPr>
                          <a:r>
                            <a:rPr lang="en-US" sz="1800" dirty="0">
                              <a:solidFill>
                                <a:schemeClr val="tx1"/>
                              </a:solidFill>
                              <a:effectLst/>
                            </a:rPr>
                            <a:t>Stress Limits under Service III</a:t>
                          </a:r>
                        </a:p>
                        <a:p>
                          <a:pPr marL="742950" marR="0" lvl="1" indent="-285750">
                            <a:lnSpc>
                              <a:spcPct val="115000"/>
                            </a:lnSpc>
                            <a:spcBef>
                              <a:spcPts val="0"/>
                            </a:spcBef>
                            <a:spcAft>
                              <a:spcPts val="0"/>
                            </a:spcAft>
                            <a:buFont typeface="+mj-lt"/>
                            <a:buAutoNum type="alphaLcPeriod"/>
                          </a:pPr>
                          <a14:m>
                            <m:oMath xmlns:m="http://schemas.openxmlformats.org/officeDocument/2006/math">
                              <m:sSub>
                                <m:sSubPr>
                                  <m:ctrlPr>
                                    <a:rPr lang="en-US" sz="1800" i="1">
                                      <a:solidFill>
                                        <a:schemeClr val="tx1"/>
                                      </a:solidFill>
                                      <a:effectLst/>
                                      <a:latin typeface="Cambria Math" panose="02040503050406030204" pitchFamily="18" charset="0"/>
                                    </a:rPr>
                                  </m:ctrlPr>
                                </m:sSubPr>
                                <m:e>
                                  <m:r>
                                    <a:rPr lang="en-US" sz="1800">
                                      <a:solidFill>
                                        <a:schemeClr val="tx1"/>
                                      </a:solidFill>
                                      <a:effectLst/>
                                      <a:latin typeface="Cambria Math" panose="02040503050406030204" pitchFamily="18" charset="0"/>
                                    </a:rPr>
                                    <m:t>𝑓</m:t>
                                  </m:r>
                                </m:e>
                                <m:sub>
                                  <m:r>
                                    <a:rPr lang="en-US" sz="1800">
                                      <a:solidFill>
                                        <a:schemeClr val="tx1"/>
                                      </a:solidFill>
                                      <a:effectLst/>
                                      <a:latin typeface="Cambria Math" panose="02040503050406030204" pitchFamily="18" charset="0"/>
                                    </a:rPr>
                                    <m:t>𝐵</m:t>
                                  </m:r>
                                </m:sub>
                              </m:sSub>
                              <m:r>
                                <a:rPr lang="en-US" sz="1800">
                                  <a:solidFill>
                                    <a:schemeClr val="tx1"/>
                                  </a:solidFill>
                                  <a:effectLst/>
                                  <a:latin typeface="Cambria Math" panose="02040503050406030204" pitchFamily="18" charset="0"/>
                                </a:rPr>
                                <m:t>&lt;0.19</m:t>
                              </m:r>
                              <m:rad>
                                <m:radPr>
                                  <m:degHide m:val="on"/>
                                  <m:ctrlPr>
                                    <a:rPr lang="en-US" sz="1800" i="1">
                                      <a:solidFill>
                                        <a:schemeClr val="tx1"/>
                                      </a:solidFill>
                                      <a:effectLst/>
                                      <a:latin typeface="Cambria Math" panose="02040503050406030204" pitchFamily="18" charset="0"/>
                                    </a:rPr>
                                  </m:ctrlPr>
                                </m:radPr>
                                <m:deg/>
                                <m:e>
                                  <m:sSub>
                                    <m:sSubPr>
                                      <m:ctrlPr>
                                        <a:rPr lang="en-US" sz="1800" i="1">
                                          <a:solidFill>
                                            <a:schemeClr val="tx1"/>
                                          </a:solidFill>
                                          <a:effectLst/>
                                          <a:latin typeface="Cambria Math" panose="02040503050406030204" pitchFamily="18" charset="0"/>
                                        </a:rPr>
                                      </m:ctrlPr>
                                    </m:sSubPr>
                                    <m:e>
                                      <m:sSup>
                                        <m:sSupPr>
                                          <m:ctrlPr>
                                            <a:rPr lang="en-US" sz="1800" i="1">
                                              <a:solidFill>
                                                <a:schemeClr val="tx1"/>
                                              </a:solidFill>
                                              <a:effectLst/>
                                              <a:latin typeface="Cambria Math" panose="02040503050406030204" pitchFamily="18" charset="0"/>
                                            </a:rPr>
                                          </m:ctrlPr>
                                        </m:sSupPr>
                                        <m:e>
                                          <m:r>
                                            <a:rPr lang="en-US" sz="1800">
                                              <a:solidFill>
                                                <a:schemeClr val="tx1"/>
                                              </a:solidFill>
                                              <a:effectLst/>
                                              <a:latin typeface="Cambria Math" panose="02040503050406030204" pitchFamily="18" charset="0"/>
                                            </a:rPr>
                                            <m:t>𝑓</m:t>
                                          </m:r>
                                        </m:e>
                                        <m:sup>
                                          <m:r>
                                            <a:rPr lang="en-US" sz="1800">
                                              <a:solidFill>
                                                <a:schemeClr val="tx1"/>
                                              </a:solidFill>
                                              <a:effectLst/>
                                              <a:latin typeface="Cambria Math" panose="02040503050406030204" pitchFamily="18" charset="0"/>
                                            </a:rPr>
                                            <m:t>′</m:t>
                                          </m:r>
                                        </m:sup>
                                      </m:sSup>
                                    </m:e>
                                    <m:sub>
                                      <m:r>
                                        <a:rPr lang="en-US" sz="1800">
                                          <a:solidFill>
                                            <a:schemeClr val="tx1"/>
                                          </a:solidFill>
                                          <a:effectLst/>
                                          <a:latin typeface="Cambria Math" panose="02040503050406030204" pitchFamily="18" charset="0"/>
                                        </a:rPr>
                                        <m:t>𝑐</m:t>
                                      </m:r>
                                    </m:sub>
                                  </m:sSub>
                                </m:e>
                              </m:rad>
                            </m:oMath>
                          </a14:m>
                          <a:endParaRPr lang="en-US" sz="1800" dirty="0">
                            <a:solidFill>
                              <a:schemeClr val="tx1"/>
                            </a:solidFill>
                            <a:effectLst/>
                          </a:endParaRPr>
                        </a:p>
                        <a:p>
                          <a:pPr marL="342900" marR="0" lvl="0" indent="-342900">
                            <a:lnSpc>
                              <a:spcPct val="115000"/>
                            </a:lnSpc>
                            <a:spcBef>
                              <a:spcPts val="0"/>
                            </a:spcBef>
                            <a:spcAft>
                              <a:spcPts val="0"/>
                            </a:spcAft>
                            <a:buFont typeface="+mj-lt"/>
                            <a:buAutoNum type="arabicPeriod" startAt="4"/>
                          </a:pPr>
                          <a:r>
                            <a:rPr lang="en-US" sz="1800" dirty="0">
                              <a:solidFill>
                                <a:schemeClr val="tx1"/>
                              </a:solidFill>
                              <a:effectLst/>
                            </a:rPr>
                            <a:t>Deck Stress Limit under Full Load</a:t>
                          </a:r>
                        </a:p>
                        <a:p>
                          <a:pPr marL="742950" marR="0" lvl="1" indent="-285750">
                            <a:lnSpc>
                              <a:spcPct val="115000"/>
                            </a:lnSpc>
                            <a:spcBef>
                              <a:spcPts val="0"/>
                            </a:spcBef>
                            <a:spcAft>
                              <a:spcPts val="0"/>
                            </a:spcAft>
                            <a:buFont typeface="+mj-lt"/>
                            <a:buAutoNum type="alphaLcPeriod"/>
                          </a:pPr>
                          <a14:m>
                            <m:oMath xmlns:m="http://schemas.openxmlformats.org/officeDocument/2006/math">
                              <m:sSub>
                                <m:sSubPr>
                                  <m:ctrlPr>
                                    <a:rPr lang="en-US" sz="1800" i="1">
                                      <a:solidFill>
                                        <a:schemeClr val="tx1"/>
                                      </a:solidFill>
                                      <a:effectLst/>
                                      <a:latin typeface="Cambria Math" panose="02040503050406030204" pitchFamily="18" charset="0"/>
                                    </a:rPr>
                                  </m:ctrlPr>
                                </m:sSubPr>
                                <m:e>
                                  <m:r>
                                    <a:rPr lang="en-US" sz="1800">
                                      <a:solidFill>
                                        <a:schemeClr val="tx1"/>
                                      </a:solidFill>
                                      <a:effectLst/>
                                      <a:latin typeface="Cambria Math" panose="02040503050406030204" pitchFamily="18" charset="0"/>
                                    </a:rPr>
                                    <m:t>𝑓</m:t>
                                  </m:r>
                                </m:e>
                                <m:sub>
                                  <m:r>
                                    <a:rPr lang="en-US" sz="1800">
                                      <a:solidFill>
                                        <a:schemeClr val="tx1"/>
                                      </a:solidFill>
                                      <a:effectLst/>
                                      <a:latin typeface="Cambria Math" panose="02040503050406030204" pitchFamily="18" charset="0"/>
                                    </a:rPr>
                                    <m:t>𝐷</m:t>
                                  </m:r>
                                </m:sub>
                              </m:sSub>
                              <m:r>
                                <a:rPr lang="en-US" sz="1800">
                                  <a:solidFill>
                                    <a:schemeClr val="tx1"/>
                                  </a:solidFill>
                                  <a:effectLst/>
                                  <a:latin typeface="Cambria Math" panose="02040503050406030204" pitchFamily="18" charset="0"/>
                                </a:rPr>
                                <m:t>&lt;0.6∗</m:t>
                              </m:r>
                              <m:sSub>
                                <m:sSubPr>
                                  <m:ctrlPr>
                                    <a:rPr lang="en-US" sz="1800" i="1">
                                      <a:solidFill>
                                        <a:schemeClr val="tx1"/>
                                      </a:solidFill>
                                      <a:effectLst/>
                                      <a:latin typeface="Cambria Math" panose="02040503050406030204" pitchFamily="18" charset="0"/>
                                    </a:rPr>
                                  </m:ctrlPr>
                                </m:sSubPr>
                                <m:e>
                                  <m:r>
                                    <a:rPr lang="en-US" sz="1800">
                                      <a:solidFill>
                                        <a:schemeClr val="tx1"/>
                                      </a:solidFill>
                                      <a:effectLst/>
                                      <a:latin typeface="Cambria Math" panose="02040503050406030204" pitchFamily="18" charset="0"/>
                                    </a:rPr>
                                    <m:t>𝑓</m:t>
                                  </m:r>
                                  <m:r>
                                    <a:rPr lang="en-US" sz="1800">
                                      <a:solidFill>
                                        <a:schemeClr val="tx1"/>
                                      </a:solidFill>
                                      <a:effectLst/>
                                      <a:latin typeface="Cambria Math" panose="02040503050406030204" pitchFamily="18" charset="0"/>
                                    </a:rPr>
                                    <m:t>′</m:t>
                                  </m:r>
                                </m:e>
                                <m:sub>
                                  <m:r>
                                    <a:rPr lang="en-US" sz="1800">
                                      <a:solidFill>
                                        <a:schemeClr val="tx1"/>
                                      </a:solidFill>
                                      <a:effectLst/>
                                      <a:latin typeface="Cambria Math" panose="02040503050406030204" pitchFamily="18" charset="0"/>
                                    </a:rPr>
                                    <m:t>𝑐</m:t>
                                  </m:r>
                                </m:sub>
                              </m:sSub>
                            </m:oMath>
                          </a14:m>
                          <a:endParaRPr lang="en-US" sz="1800" dirty="0">
                            <a:solidFill>
                              <a:schemeClr val="tx1"/>
                            </a:solidFill>
                            <a:effectLst/>
                          </a:endParaRPr>
                        </a:p>
                        <a:p>
                          <a:pPr marL="342900" marR="0" lvl="0" indent="-342900">
                            <a:lnSpc>
                              <a:spcPct val="115000"/>
                            </a:lnSpc>
                            <a:spcBef>
                              <a:spcPts val="0"/>
                            </a:spcBef>
                            <a:spcAft>
                              <a:spcPts val="0"/>
                            </a:spcAft>
                            <a:buFont typeface="+mj-lt"/>
                            <a:buAutoNum type="arabicPeriod" startAt="4"/>
                          </a:pPr>
                          <a:r>
                            <a:rPr lang="en-US" sz="1800" dirty="0">
                              <a:solidFill>
                                <a:schemeClr val="tx1"/>
                              </a:solidFill>
                              <a:effectLst/>
                            </a:rPr>
                            <a:t>Strength I Limit State</a:t>
                          </a:r>
                        </a:p>
                        <a:p>
                          <a:pPr marL="742950" marR="0" lvl="1" indent="-285750">
                            <a:lnSpc>
                              <a:spcPct val="115000"/>
                            </a:lnSpc>
                            <a:spcBef>
                              <a:spcPts val="0"/>
                            </a:spcBef>
                            <a:spcAft>
                              <a:spcPts val="0"/>
                            </a:spcAft>
                            <a:buFont typeface="+mj-lt"/>
                            <a:buAutoNum type="alphaLcPeriod"/>
                          </a:pPr>
                          <a14:m>
                            <m:oMath xmlns:m="http://schemas.openxmlformats.org/officeDocument/2006/math">
                              <m:sSub>
                                <m:sSubPr>
                                  <m:ctrlPr>
                                    <a:rPr lang="en-US" sz="1800" i="1">
                                      <a:solidFill>
                                        <a:schemeClr val="tx1"/>
                                      </a:solidFill>
                                      <a:effectLst/>
                                      <a:latin typeface="Cambria Math" panose="02040503050406030204" pitchFamily="18" charset="0"/>
                                    </a:rPr>
                                  </m:ctrlPr>
                                </m:sSubPr>
                                <m:e>
                                  <m:r>
                                    <a:rPr lang="en-US" sz="1800">
                                      <a:solidFill>
                                        <a:schemeClr val="tx1"/>
                                      </a:solidFill>
                                      <a:effectLst/>
                                      <a:latin typeface="Cambria Math" panose="02040503050406030204" pitchFamily="18" charset="0"/>
                                    </a:rPr>
                                    <m:t>𝑀</m:t>
                                  </m:r>
                                </m:e>
                                <m:sub>
                                  <m:r>
                                    <a:rPr lang="en-US" sz="1800">
                                      <a:solidFill>
                                        <a:schemeClr val="tx1"/>
                                      </a:solidFill>
                                      <a:effectLst/>
                                      <a:latin typeface="Cambria Math" panose="02040503050406030204" pitchFamily="18" charset="0"/>
                                    </a:rPr>
                                    <m:t>𝑢</m:t>
                                  </m:r>
                                </m:sub>
                              </m:sSub>
                              <m:r>
                                <a:rPr lang="en-US" sz="1800">
                                  <a:solidFill>
                                    <a:schemeClr val="tx1"/>
                                  </a:solidFill>
                                  <a:effectLst/>
                                  <a:latin typeface="Cambria Math" panose="02040503050406030204" pitchFamily="18" charset="0"/>
                                </a:rPr>
                                <m:t>≤</m:t>
                              </m:r>
                              <m:sSub>
                                <m:sSubPr>
                                  <m:ctrlPr>
                                    <a:rPr lang="en-US" sz="1800" i="1">
                                      <a:solidFill>
                                        <a:schemeClr val="tx1"/>
                                      </a:solidFill>
                                      <a:effectLst/>
                                      <a:latin typeface="Cambria Math" panose="02040503050406030204" pitchFamily="18" charset="0"/>
                                    </a:rPr>
                                  </m:ctrlPr>
                                </m:sSubPr>
                                <m:e>
                                  <m:r>
                                    <a:rPr lang="en-US" sz="1800">
                                      <a:solidFill>
                                        <a:schemeClr val="tx1"/>
                                      </a:solidFill>
                                      <a:effectLst/>
                                      <a:latin typeface="Cambria Math" panose="02040503050406030204" pitchFamily="18" charset="0"/>
                                    </a:rPr>
                                    <m:t>𝜑</m:t>
                                  </m:r>
                                  <m:r>
                                    <a:rPr lang="en-US" sz="1800">
                                      <a:solidFill>
                                        <a:schemeClr val="tx1"/>
                                      </a:solidFill>
                                      <a:effectLst/>
                                      <a:latin typeface="Cambria Math" panose="02040503050406030204" pitchFamily="18" charset="0"/>
                                    </a:rPr>
                                    <m:t>𝑀</m:t>
                                  </m:r>
                                </m:e>
                                <m:sub>
                                  <m:r>
                                    <a:rPr lang="en-US" sz="1800">
                                      <a:solidFill>
                                        <a:schemeClr val="tx1"/>
                                      </a:solidFill>
                                      <a:effectLst/>
                                      <a:latin typeface="Cambria Math" panose="02040503050406030204" pitchFamily="18" charset="0"/>
                                    </a:rPr>
                                    <m:t>𝑛</m:t>
                                  </m:r>
                                </m:sub>
                              </m:sSub>
                            </m:oMath>
                          </a14:m>
                          <a:endParaRPr lang="en-US" sz="1800" dirty="0">
                            <a:solidFill>
                              <a:schemeClr val="tx1"/>
                            </a:solidFill>
                            <a:effectLst/>
                          </a:endParaRPr>
                        </a:p>
                        <a:p>
                          <a:pPr marL="342900" marR="0" lvl="0" indent="-342900">
                            <a:lnSpc>
                              <a:spcPct val="115000"/>
                            </a:lnSpc>
                            <a:spcBef>
                              <a:spcPts val="0"/>
                            </a:spcBef>
                            <a:spcAft>
                              <a:spcPts val="0"/>
                            </a:spcAft>
                            <a:buFont typeface="+mj-lt"/>
                            <a:buAutoNum type="arabicPeriod" startAt="4"/>
                          </a:pPr>
                          <a:r>
                            <a:rPr lang="en-US" sz="1800" dirty="0">
                              <a:solidFill>
                                <a:schemeClr val="tx1"/>
                              </a:solidFill>
                              <a:effectLst/>
                            </a:rPr>
                            <a:t>Minimum Reinforcement Check</a:t>
                          </a:r>
                        </a:p>
                        <a:p>
                          <a:pPr marL="742950" marR="0" lvl="1" indent="-285750">
                            <a:lnSpc>
                              <a:spcPct val="115000"/>
                            </a:lnSpc>
                            <a:spcBef>
                              <a:spcPts val="0"/>
                            </a:spcBef>
                            <a:spcAft>
                              <a:spcPts val="0"/>
                            </a:spcAft>
                            <a:buFont typeface="+mj-lt"/>
                            <a:buAutoNum type="alphaLcPeriod"/>
                          </a:pPr>
                          <a14:m>
                            <m:oMath xmlns:m="http://schemas.openxmlformats.org/officeDocument/2006/math">
                              <m:r>
                                <a:rPr lang="en-US" sz="1800">
                                  <a:solidFill>
                                    <a:schemeClr val="tx1"/>
                                  </a:solidFill>
                                  <a:effectLst/>
                                  <a:latin typeface="Cambria Math" panose="02040503050406030204" pitchFamily="18" charset="0"/>
                                </a:rPr>
                                <m:t>𝑚𝑖𝑛</m:t>
                              </m:r>
                              <m:d>
                                <m:dPr>
                                  <m:begChr m:val="{"/>
                                  <m:endChr m:val="}"/>
                                  <m:ctrlPr>
                                    <a:rPr lang="en-US" sz="1800" i="1">
                                      <a:solidFill>
                                        <a:schemeClr val="tx1"/>
                                      </a:solidFill>
                                      <a:effectLst/>
                                      <a:latin typeface="Cambria Math" panose="02040503050406030204" pitchFamily="18" charset="0"/>
                                    </a:rPr>
                                  </m:ctrlPr>
                                </m:dPr>
                                <m:e>
                                  <m:m>
                                    <m:mPr>
                                      <m:mcs>
                                        <m:mc>
                                          <m:mcPr>
                                            <m:count m:val="1"/>
                                            <m:mcJc m:val="center"/>
                                          </m:mcPr>
                                        </m:mc>
                                      </m:mcs>
                                      <m:ctrlPr>
                                        <a:rPr lang="en-US" sz="1800" i="1">
                                          <a:solidFill>
                                            <a:schemeClr val="tx1"/>
                                          </a:solidFill>
                                          <a:effectLst/>
                                          <a:latin typeface="Cambria Math" panose="02040503050406030204" pitchFamily="18" charset="0"/>
                                        </a:rPr>
                                      </m:ctrlPr>
                                    </m:mPr>
                                    <m:mr>
                                      <m:e>
                                        <m:r>
                                          <a:rPr lang="en-US" sz="1800">
                                            <a:solidFill>
                                              <a:schemeClr val="tx1"/>
                                            </a:solidFill>
                                            <a:effectLst/>
                                            <a:latin typeface="Cambria Math" panose="02040503050406030204" pitchFamily="18" charset="0"/>
                                          </a:rPr>
                                          <m:t>1.33∗</m:t>
                                        </m:r>
                                        <m:sSub>
                                          <m:sSubPr>
                                            <m:ctrlPr>
                                              <a:rPr lang="en-US" sz="1800" i="1">
                                                <a:solidFill>
                                                  <a:schemeClr val="tx1"/>
                                                </a:solidFill>
                                                <a:effectLst/>
                                                <a:latin typeface="Cambria Math" panose="02040503050406030204" pitchFamily="18" charset="0"/>
                                              </a:rPr>
                                            </m:ctrlPr>
                                          </m:sSubPr>
                                          <m:e>
                                            <m:r>
                                              <a:rPr lang="en-US" sz="1800">
                                                <a:solidFill>
                                                  <a:schemeClr val="tx1"/>
                                                </a:solidFill>
                                                <a:effectLst/>
                                                <a:latin typeface="Cambria Math" panose="02040503050406030204" pitchFamily="18" charset="0"/>
                                              </a:rPr>
                                              <m:t>𝑀</m:t>
                                            </m:r>
                                          </m:e>
                                          <m:sub>
                                            <m:r>
                                              <a:rPr lang="en-US" sz="1800">
                                                <a:solidFill>
                                                  <a:schemeClr val="tx1"/>
                                                </a:solidFill>
                                                <a:effectLst/>
                                                <a:latin typeface="Cambria Math" panose="02040503050406030204" pitchFamily="18" charset="0"/>
                                              </a:rPr>
                                              <m:t>𝑢</m:t>
                                            </m:r>
                                          </m:sub>
                                        </m:sSub>
                                      </m:e>
                                    </m:mr>
                                    <m:mr>
                                      <m:e>
                                        <m:sSub>
                                          <m:sSubPr>
                                            <m:ctrlPr>
                                              <a:rPr lang="en-US" sz="1800" i="1">
                                                <a:solidFill>
                                                  <a:schemeClr val="tx1"/>
                                                </a:solidFill>
                                                <a:effectLst/>
                                                <a:latin typeface="Cambria Math" panose="02040503050406030204" pitchFamily="18" charset="0"/>
                                              </a:rPr>
                                            </m:ctrlPr>
                                          </m:sSubPr>
                                          <m:e>
                                            <m:r>
                                              <a:rPr lang="en-US" sz="1800">
                                                <a:solidFill>
                                                  <a:schemeClr val="tx1"/>
                                                </a:solidFill>
                                                <a:effectLst/>
                                                <a:latin typeface="Cambria Math" panose="02040503050406030204" pitchFamily="18" charset="0"/>
                                              </a:rPr>
                                              <m:t>𝑀</m:t>
                                            </m:r>
                                          </m:e>
                                          <m:sub>
                                            <m:r>
                                              <a:rPr lang="en-US" sz="1800">
                                                <a:solidFill>
                                                  <a:schemeClr val="tx1"/>
                                                </a:solidFill>
                                                <a:effectLst/>
                                                <a:latin typeface="Cambria Math" panose="02040503050406030204" pitchFamily="18" charset="0"/>
                                              </a:rPr>
                                              <m:t>𝑐𝑟</m:t>
                                            </m:r>
                                          </m:sub>
                                        </m:sSub>
                                      </m:e>
                                    </m:mr>
                                  </m:m>
                                </m:e>
                              </m:d>
                              <m:r>
                                <a:rPr lang="en-US" sz="1800">
                                  <a:solidFill>
                                    <a:schemeClr val="tx1"/>
                                  </a:solidFill>
                                  <a:effectLst/>
                                  <a:latin typeface="Cambria Math" panose="02040503050406030204" pitchFamily="18" charset="0"/>
                                </a:rPr>
                                <m:t>≤</m:t>
                              </m:r>
                              <m:r>
                                <a:rPr lang="en-US" sz="1800">
                                  <a:solidFill>
                                    <a:schemeClr val="tx1"/>
                                  </a:solidFill>
                                  <a:effectLst/>
                                  <a:latin typeface="Cambria Math" panose="02040503050406030204" pitchFamily="18" charset="0"/>
                                </a:rPr>
                                <m:t>𝜑</m:t>
                              </m:r>
                              <m:sSub>
                                <m:sSubPr>
                                  <m:ctrlPr>
                                    <a:rPr lang="en-US" sz="1800" i="1">
                                      <a:solidFill>
                                        <a:schemeClr val="tx1"/>
                                      </a:solidFill>
                                      <a:effectLst/>
                                      <a:latin typeface="Cambria Math" panose="02040503050406030204" pitchFamily="18" charset="0"/>
                                    </a:rPr>
                                  </m:ctrlPr>
                                </m:sSubPr>
                                <m:e>
                                  <m:r>
                                    <a:rPr lang="en-US" sz="1800">
                                      <a:solidFill>
                                        <a:schemeClr val="tx1"/>
                                      </a:solidFill>
                                      <a:effectLst/>
                                      <a:latin typeface="Cambria Math" panose="02040503050406030204" pitchFamily="18" charset="0"/>
                                    </a:rPr>
                                    <m:t>𝑀</m:t>
                                  </m:r>
                                </m:e>
                                <m:sub>
                                  <m:r>
                                    <a:rPr lang="en-US" sz="1800">
                                      <a:solidFill>
                                        <a:schemeClr val="tx1"/>
                                      </a:solidFill>
                                      <a:effectLst/>
                                      <a:latin typeface="Cambria Math" panose="02040503050406030204" pitchFamily="18" charset="0"/>
                                    </a:rPr>
                                    <m:t>𝑛</m:t>
                                  </m:r>
                                </m:sub>
                              </m:sSub>
                            </m:oMath>
                          </a14:m>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T="36830" marB="368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7175426"/>
                      </a:ext>
                    </a:extLst>
                  </a:tr>
                </a:tbl>
              </a:graphicData>
            </a:graphic>
          </p:graphicFrame>
        </mc:Choice>
        <mc:Fallback xmlns="">
          <p:graphicFrame>
            <p:nvGraphicFramePr>
              <p:cNvPr id="5" name="Table 4">
                <a:extLst>
                  <a:ext uri="{FF2B5EF4-FFF2-40B4-BE49-F238E27FC236}">
                    <a16:creationId xmlns:a16="http://schemas.microsoft.com/office/drawing/2014/main" id="{B96A9D30-0829-4F5E-B013-5B8523EE0110}"/>
                  </a:ext>
                </a:extLst>
              </p:cNvPr>
              <p:cNvGraphicFramePr>
                <a:graphicFrameLocks noGrp="1"/>
              </p:cNvGraphicFramePr>
              <p:nvPr>
                <p:extLst>
                  <p:ext uri="{D42A27DB-BD31-4B8C-83A1-F6EECF244321}">
                    <p14:modId xmlns:p14="http://schemas.microsoft.com/office/powerpoint/2010/main" val="3946099955"/>
                  </p:ext>
                </p:extLst>
              </p:nvPr>
            </p:nvGraphicFramePr>
            <p:xfrm>
              <a:off x="3636646" y="1887540"/>
              <a:ext cx="6356350" cy="4101783"/>
            </p:xfrm>
            <a:graphic>
              <a:graphicData uri="http://schemas.openxmlformats.org/drawingml/2006/table">
                <a:tbl>
                  <a:tblPr firstRow="1" firstCol="1" bandRow="1">
                    <a:tableStyleId>{F5AB1C69-6EDB-4FF4-983F-18BD219EF322}</a:tableStyleId>
                  </a:tblPr>
                  <a:tblGrid>
                    <a:gridCol w="2877474">
                      <a:extLst>
                        <a:ext uri="{9D8B030D-6E8A-4147-A177-3AD203B41FA5}">
                          <a16:colId xmlns:a16="http://schemas.microsoft.com/office/drawing/2014/main" val="2797034453"/>
                        </a:ext>
                      </a:extLst>
                    </a:gridCol>
                    <a:gridCol w="3478876">
                      <a:extLst>
                        <a:ext uri="{9D8B030D-6E8A-4147-A177-3AD203B41FA5}">
                          <a16:colId xmlns:a16="http://schemas.microsoft.com/office/drawing/2014/main" val="3378001927"/>
                        </a:ext>
                      </a:extLst>
                    </a:gridCol>
                  </a:tblGrid>
                  <a:tr h="4101783">
                    <a:tc>
                      <a:txBody>
                        <a:bodyPr/>
                        <a:lstStyle/>
                        <a:p>
                          <a:endParaRPr lang="en-US"/>
                        </a:p>
                      </a:txBody>
                      <a:tcPr marL="73025" marT="36830" marB="368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11" t="-297" r="-121142" b="-297"/>
                          </a:stretch>
                        </a:blipFill>
                      </a:tcPr>
                    </a:tc>
                    <a:tc>
                      <a:txBody>
                        <a:bodyPr/>
                        <a:lstStyle/>
                        <a:p>
                          <a:endParaRPr lang="en-US"/>
                        </a:p>
                      </a:txBody>
                      <a:tcPr marL="73025" marT="36830" marB="368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3012" t="-297" r="-350" b="-297"/>
                          </a:stretch>
                        </a:blipFill>
                      </a:tcPr>
                    </a:tc>
                    <a:extLst>
                      <a:ext uri="{0D108BD9-81ED-4DB2-BD59-A6C34878D82A}">
                        <a16:rowId xmlns:a16="http://schemas.microsoft.com/office/drawing/2014/main" val="3357175426"/>
                      </a:ext>
                    </a:extLst>
                  </a:tr>
                </a:tbl>
              </a:graphicData>
            </a:graphic>
          </p:graphicFrame>
        </mc:Fallback>
      </mc:AlternateContent>
      <p:sp>
        <p:nvSpPr>
          <p:cNvPr id="6" name="Title 1">
            <a:extLst>
              <a:ext uri="{FF2B5EF4-FFF2-40B4-BE49-F238E27FC236}">
                <a16:creationId xmlns:a16="http://schemas.microsoft.com/office/drawing/2014/main" id="{27D7866F-8454-4FF8-9A31-187022FF894D}"/>
              </a:ext>
            </a:extLst>
          </p:cNvPr>
          <p:cNvSpPr>
            <a:spLocks noGrp="1"/>
          </p:cNvSpPr>
          <p:nvPr>
            <p:ph type="title"/>
          </p:nvPr>
        </p:nvSpPr>
        <p:spPr>
          <a:xfrm>
            <a:off x="198439" y="846138"/>
            <a:ext cx="9737726" cy="914400"/>
          </a:xfrm>
        </p:spPr>
        <p:txBody>
          <a:bodyPr/>
          <a:lstStyle/>
          <a:p>
            <a:r>
              <a:rPr lang="en-US" cap="none" dirty="0"/>
              <a:t>Prestressed Design</a:t>
            </a:r>
          </a:p>
        </p:txBody>
      </p:sp>
    </p:spTree>
    <p:extLst>
      <p:ext uri="{BB962C8B-B14F-4D97-AF65-F5344CB8AC3E}">
        <p14:creationId xmlns:p14="http://schemas.microsoft.com/office/powerpoint/2010/main" val="189650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172F-D29B-421E-9D1E-F0123F127B87}"/>
              </a:ext>
            </a:extLst>
          </p:cNvPr>
          <p:cNvSpPr>
            <a:spLocks noGrp="1"/>
          </p:cNvSpPr>
          <p:nvPr>
            <p:ph type="title"/>
          </p:nvPr>
        </p:nvSpPr>
        <p:spPr/>
        <p:txBody>
          <a:bodyPr/>
          <a:lstStyle/>
          <a:p>
            <a:r>
              <a:rPr lang="en-US" dirty="0"/>
              <a:t>Designed 18 Bridges</a:t>
            </a:r>
          </a:p>
        </p:txBody>
      </p:sp>
      <p:graphicFrame>
        <p:nvGraphicFramePr>
          <p:cNvPr id="5" name="Table 4">
            <a:extLst>
              <a:ext uri="{FF2B5EF4-FFF2-40B4-BE49-F238E27FC236}">
                <a16:creationId xmlns:a16="http://schemas.microsoft.com/office/drawing/2014/main" id="{0E49E6E9-99C7-4846-B3C9-20E85EC7B57E}"/>
              </a:ext>
            </a:extLst>
          </p:cNvPr>
          <p:cNvGraphicFramePr>
            <a:graphicFrameLocks noGrp="1"/>
          </p:cNvGraphicFramePr>
          <p:nvPr>
            <p:extLst>
              <p:ext uri="{D42A27DB-BD31-4B8C-83A1-F6EECF244321}">
                <p14:modId xmlns:p14="http://schemas.microsoft.com/office/powerpoint/2010/main" val="2018670964"/>
              </p:ext>
            </p:extLst>
          </p:nvPr>
        </p:nvGraphicFramePr>
        <p:xfrm>
          <a:off x="699135" y="1303338"/>
          <a:ext cx="8736334" cy="5400978"/>
        </p:xfrm>
        <a:graphic>
          <a:graphicData uri="http://schemas.openxmlformats.org/drawingml/2006/table">
            <a:tbl>
              <a:tblPr firstRow="1" bandRow="1">
                <a:tableStyleId>{21E4AEA4-8DFA-4A89-87EB-49C32662AFE0}</a:tableStyleId>
              </a:tblPr>
              <a:tblGrid>
                <a:gridCol w="1084792">
                  <a:extLst>
                    <a:ext uri="{9D8B030D-6E8A-4147-A177-3AD203B41FA5}">
                      <a16:colId xmlns:a16="http://schemas.microsoft.com/office/drawing/2014/main" val="947647643"/>
                    </a:ext>
                  </a:extLst>
                </a:gridCol>
                <a:gridCol w="1084792">
                  <a:extLst>
                    <a:ext uri="{9D8B030D-6E8A-4147-A177-3AD203B41FA5}">
                      <a16:colId xmlns:a16="http://schemas.microsoft.com/office/drawing/2014/main" val="3393799718"/>
                    </a:ext>
                  </a:extLst>
                </a:gridCol>
                <a:gridCol w="1183217">
                  <a:extLst>
                    <a:ext uri="{9D8B030D-6E8A-4147-A177-3AD203B41FA5}">
                      <a16:colId xmlns:a16="http://schemas.microsoft.com/office/drawing/2014/main" val="4229559717"/>
                    </a:ext>
                  </a:extLst>
                </a:gridCol>
                <a:gridCol w="1151466">
                  <a:extLst>
                    <a:ext uri="{9D8B030D-6E8A-4147-A177-3AD203B41FA5}">
                      <a16:colId xmlns:a16="http://schemas.microsoft.com/office/drawing/2014/main" val="3922255621"/>
                    </a:ext>
                  </a:extLst>
                </a:gridCol>
                <a:gridCol w="977691">
                  <a:extLst>
                    <a:ext uri="{9D8B030D-6E8A-4147-A177-3AD203B41FA5}">
                      <a16:colId xmlns:a16="http://schemas.microsoft.com/office/drawing/2014/main" val="1581037373"/>
                    </a:ext>
                  </a:extLst>
                </a:gridCol>
                <a:gridCol w="1084792">
                  <a:extLst>
                    <a:ext uri="{9D8B030D-6E8A-4147-A177-3AD203B41FA5}">
                      <a16:colId xmlns:a16="http://schemas.microsoft.com/office/drawing/2014/main" val="288223303"/>
                    </a:ext>
                  </a:extLst>
                </a:gridCol>
                <a:gridCol w="1084792">
                  <a:extLst>
                    <a:ext uri="{9D8B030D-6E8A-4147-A177-3AD203B41FA5}">
                      <a16:colId xmlns:a16="http://schemas.microsoft.com/office/drawing/2014/main" val="4001230544"/>
                    </a:ext>
                  </a:extLst>
                </a:gridCol>
                <a:gridCol w="1084792">
                  <a:extLst>
                    <a:ext uri="{9D8B030D-6E8A-4147-A177-3AD203B41FA5}">
                      <a16:colId xmlns:a16="http://schemas.microsoft.com/office/drawing/2014/main" val="3227971185"/>
                    </a:ext>
                  </a:extLst>
                </a:gridCol>
              </a:tblGrid>
              <a:tr h="269151">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Span Length (ft)</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Width (ft)</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Girder Spacing (ft)</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Number of Girders</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Type</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Section Name</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Beam Depth (in)</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US" sz="1800" u="none" strike="noStrike" dirty="0">
                          <a:effectLst/>
                          <a:latin typeface="Times New Roman" panose="02020603050405020304" pitchFamily="18" charset="0"/>
                          <a:cs typeface="Times New Roman" panose="02020603050405020304" pitchFamily="18" charset="0"/>
                        </a:rPr>
                        <a:t>Mn </a:t>
                      </a:r>
                    </a:p>
                    <a:p>
                      <a:pPr algn="ctr" fontAlgn="b"/>
                      <a:r>
                        <a:rPr lang="en-US" sz="1800" u="none" strike="noStrike" dirty="0">
                          <a:effectLst/>
                          <a:latin typeface="Times New Roman" panose="02020603050405020304" pitchFamily="18" charset="0"/>
                          <a:cs typeface="Times New Roman" panose="02020603050405020304" pitchFamily="18" charset="0"/>
                        </a:rPr>
                        <a:t>(kip-ft)</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544369797"/>
                  </a:ext>
                </a:extLst>
              </a:tr>
              <a:tr h="269151">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50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42</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8</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AASHTO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AASHTO2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36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1675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251046745"/>
                  </a:ext>
                </a:extLst>
              </a:tr>
              <a:tr h="269151">
                <a:tc>
                  <a:txBody>
                    <a:bodyPr/>
                    <a:lstStyle/>
                    <a:p>
                      <a:pPr algn="ctr" fontAlgn="b"/>
                      <a:r>
                        <a:rPr lang="en-US" sz="1600" u="none" strike="noStrike">
                          <a:effectLst/>
                          <a:latin typeface="Times New Roman" panose="02020603050405020304" pitchFamily="18" charset="0"/>
                          <a:cs typeface="Times New Roman" panose="02020603050405020304" pitchFamily="18" charset="0"/>
                        </a:rPr>
                        <a:t>50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40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8</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AASHTO</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AASHTO2</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36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1955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496260555"/>
                  </a:ext>
                </a:extLst>
              </a:tr>
              <a:tr h="269151">
                <a:tc>
                  <a:txBody>
                    <a:bodyPr/>
                    <a:lstStyle/>
                    <a:p>
                      <a:pPr algn="ctr" fontAlgn="b"/>
                      <a:r>
                        <a:rPr lang="en-US" sz="1600" u="none" strike="noStrike">
                          <a:effectLst/>
                          <a:latin typeface="Times New Roman" panose="02020603050405020304" pitchFamily="18" charset="0"/>
                          <a:cs typeface="Times New Roman" panose="02020603050405020304" pitchFamily="18" charset="0"/>
                        </a:rPr>
                        <a:t>50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36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12</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4</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AASHTO</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AASHTO2</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36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2795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355473704"/>
                  </a:ext>
                </a:extLst>
              </a:tr>
              <a:tr h="269151">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100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42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8</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AASHTO</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AASHTO4</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54</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5971</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7358848"/>
                  </a:ext>
                </a:extLst>
              </a:tr>
              <a:tr h="269151">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100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40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8</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AASHTO</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AASHTO4</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54</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7547</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61668601"/>
                  </a:ext>
                </a:extLst>
              </a:tr>
              <a:tr h="269151">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100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36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12</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4</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AASHTO</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AASHTO4</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54</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20556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162779693"/>
                  </a:ext>
                </a:extLst>
              </a:tr>
              <a:tr h="269151">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150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42</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8</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AASHTO</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AASHTO6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72</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13747</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778228383"/>
                  </a:ext>
                </a:extLst>
              </a:tr>
              <a:tr h="269151">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150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40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8</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AASHTO</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AASHTO6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72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17565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80759251"/>
                  </a:ext>
                </a:extLst>
              </a:tr>
              <a:tr h="269151">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150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36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12</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4</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AASHTO</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AASHTO6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72</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32763</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697092562"/>
                  </a:ext>
                </a:extLst>
              </a:tr>
              <a:tr h="269151">
                <a:tc>
                  <a:txBody>
                    <a:bodyPr/>
                    <a:lstStyle/>
                    <a:p>
                      <a:pPr algn="ctr" fontAlgn="b"/>
                      <a:r>
                        <a:rPr lang="en-US" sz="1600" u="none" strike="noStrike">
                          <a:effectLst/>
                          <a:latin typeface="Times New Roman" panose="02020603050405020304" pitchFamily="18" charset="0"/>
                          <a:cs typeface="Times New Roman" panose="02020603050405020304" pitchFamily="18" charset="0"/>
                        </a:rPr>
                        <a:t>50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42</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8</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Rolled</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NA</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23.9</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1754</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784197572"/>
                  </a:ext>
                </a:extLst>
              </a:tr>
              <a:tr h="269151">
                <a:tc>
                  <a:txBody>
                    <a:bodyPr/>
                    <a:lstStyle/>
                    <a:p>
                      <a:pPr algn="ctr" fontAlgn="b"/>
                      <a:r>
                        <a:rPr lang="en-US" sz="1600" u="none" strike="noStrike">
                          <a:effectLst/>
                          <a:latin typeface="Times New Roman" panose="02020603050405020304" pitchFamily="18" charset="0"/>
                          <a:cs typeface="Times New Roman" panose="02020603050405020304" pitchFamily="18" charset="0"/>
                        </a:rPr>
                        <a:t>50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40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8</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Rolled</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NA</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21.4</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2175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500746971"/>
                  </a:ext>
                </a:extLst>
              </a:tr>
              <a:tr h="269151">
                <a:tc>
                  <a:txBody>
                    <a:bodyPr/>
                    <a:lstStyle/>
                    <a:p>
                      <a:pPr algn="ctr" fontAlgn="b"/>
                      <a:r>
                        <a:rPr lang="en-US" sz="1600" u="none" strike="noStrike">
                          <a:effectLst/>
                          <a:latin typeface="Times New Roman" panose="02020603050405020304" pitchFamily="18" charset="0"/>
                          <a:cs typeface="Times New Roman" panose="02020603050405020304" pitchFamily="18" charset="0"/>
                        </a:rPr>
                        <a:t>50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36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12</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4</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Rolled</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NA</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21.8</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2943</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879976365"/>
                  </a:ext>
                </a:extLst>
              </a:tr>
              <a:tr h="269151">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100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42</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8</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Rolled</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W40X264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40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6824</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857622630"/>
                  </a:ext>
                </a:extLst>
              </a:tr>
              <a:tr h="269151">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100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40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8</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Rolled</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W40X264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40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7265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956493912"/>
                  </a:ext>
                </a:extLst>
              </a:tr>
              <a:tr h="269151">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100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36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12</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4</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Rolled</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W44X262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43.3</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8666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346067435"/>
                  </a:ext>
                </a:extLst>
              </a:tr>
              <a:tr h="269151">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150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42</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8</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Plate</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NA</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60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16031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222821308"/>
                  </a:ext>
                </a:extLst>
              </a:tr>
              <a:tr h="269151">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150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40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8</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Plate</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NA</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60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16240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850880410"/>
                  </a:ext>
                </a:extLst>
              </a:tr>
              <a:tr h="269151">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150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36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12</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4</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Plate</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NA</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a:effectLst/>
                          <a:latin typeface="Times New Roman" panose="02020603050405020304" pitchFamily="18" charset="0"/>
                          <a:cs typeface="Times New Roman" panose="02020603050405020304" pitchFamily="18" charset="0"/>
                        </a:rPr>
                        <a:t>60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1600" u="none" strike="noStrike" dirty="0">
                          <a:effectLst/>
                          <a:latin typeface="Times New Roman" panose="02020603050405020304" pitchFamily="18" charset="0"/>
                          <a:cs typeface="Times New Roman" panose="02020603050405020304" pitchFamily="18" charset="0"/>
                        </a:rPr>
                        <a:t>17342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759517506"/>
                  </a:ext>
                </a:extLst>
              </a:tr>
            </a:tbl>
          </a:graphicData>
        </a:graphic>
      </p:graphicFrame>
    </p:spTree>
    <p:extLst>
      <p:ext uri="{BB962C8B-B14F-4D97-AF65-F5344CB8AC3E}">
        <p14:creationId xmlns:p14="http://schemas.microsoft.com/office/powerpoint/2010/main" val="146048141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alibri"/>
        <a:ea typeface=""/>
        <a:cs typeface=""/>
      </a:majorFont>
      <a:minorFont>
        <a:latin typeface="Constant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HWA_temp.potx" id="{8A2C90AB-EF5D-4233-83EA-812DB7762C9A}" vid="{864F3260-C580-49B1-B85B-C8FBB69245C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FHWA_temp</Template>
  <TotalTime>200</TotalTime>
  <Words>681</Words>
  <Application>Microsoft Office PowerPoint</Application>
  <PresentationFormat>35mm Slides</PresentationFormat>
  <Paragraphs>239</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Cambria Math</vt:lpstr>
      <vt:lpstr>Constantia</vt:lpstr>
      <vt:lpstr>Times New Roman</vt:lpstr>
      <vt:lpstr>Default Design</vt:lpstr>
      <vt:lpstr>Federal Highway Administration Engineering &amp; Software Consultants Inc. </vt:lpstr>
      <vt:lpstr>Task 2.1. Numerical Simulation (Sensitivity Analysis)</vt:lpstr>
      <vt:lpstr>Simulation of Deterioration for Capacity </vt:lpstr>
      <vt:lpstr>Implementation of Fiber Model for Parametric Studies</vt:lpstr>
      <vt:lpstr>Parametric Study Output</vt:lpstr>
      <vt:lpstr>Capacity Criteria for Strength 1 Limit State </vt:lpstr>
      <vt:lpstr>Steel Bridge Design</vt:lpstr>
      <vt:lpstr>Prestressed Design</vt:lpstr>
      <vt:lpstr>Designed 18 Bridges</vt:lpstr>
      <vt:lpstr>PowerPoint Presentation</vt:lpstr>
      <vt:lpstr>Next Steps for FE Modeling</vt:lpstr>
      <vt:lpstr>Schedule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Federal Highway Administration Engineering &amp; Software Consultants Inc.</dc:title>
  <dc:creator>John Braley</dc:creator>
  <cp:lastModifiedBy>John Braley</cp:lastModifiedBy>
  <cp:revision>11</cp:revision>
  <dcterms:created xsi:type="dcterms:W3CDTF">2019-09-03T15:12:34Z</dcterms:created>
  <dcterms:modified xsi:type="dcterms:W3CDTF">2019-09-03T18:36:12Z</dcterms:modified>
</cp:coreProperties>
</file>